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9" r:id="rId1"/>
  </p:sldMasterIdLst>
  <p:notesMasterIdLst>
    <p:notesMasterId r:id="rId45"/>
  </p:notesMasterIdLst>
  <p:handoutMasterIdLst>
    <p:handoutMasterId r:id="rId46"/>
  </p:handoutMasterIdLst>
  <p:sldIdLst>
    <p:sldId id="256" r:id="rId2"/>
    <p:sldId id="323" r:id="rId3"/>
    <p:sldId id="324" r:id="rId4"/>
    <p:sldId id="331" r:id="rId5"/>
    <p:sldId id="325" r:id="rId6"/>
    <p:sldId id="345" r:id="rId7"/>
    <p:sldId id="348" r:id="rId8"/>
    <p:sldId id="326" r:id="rId9"/>
    <p:sldId id="365" r:id="rId10"/>
    <p:sldId id="327" r:id="rId11"/>
    <p:sldId id="328" r:id="rId12"/>
    <p:sldId id="329" r:id="rId13"/>
    <p:sldId id="330" r:id="rId14"/>
    <p:sldId id="332" r:id="rId15"/>
    <p:sldId id="334" r:id="rId16"/>
    <p:sldId id="335" r:id="rId17"/>
    <p:sldId id="366" r:id="rId18"/>
    <p:sldId id="346" r:id="rId19"/>
    <p:sldId id="336" r:id="rId20"/>
    <p:sldId id="337" r:id="rId21"/>
    <p:sldId id="355" r:id="rId22"/>
    <p:sldId id="333" r:id="rId23"/>
    <p:sldId id="342" r:id="rId24"/>
    <p:sldId id="343" r:id="rId25"/>
    <p:sldId id="344" r:id="rId26"/>
    <p:sldId id="347" r:id="rId27"/>
    <p:sldId id="350" r:id="rId28"/>
    <p:sldId id="351" r:id="rId29"/>
    <p:sldId id="357" r:id="rId30"/>
    <p:sldId id="352" r:id="rId31"/>
    <p:sldId id="358" r:id="rId32"/>
    <p:sldId id="353" r:id="rId33"/>
    <p:sldId id="354" r:id="rId34"/>
    <p:sldId id="359" r:id="rId35"/>
    <p:sldId id="360" r:id="rId36"/>
    <p:sldId id="362" r:id="rId37"/>
    <p:sldId id="363" r:id="rId38"/>
    <p:sldId id="364" r:id="rId39"/>
    <p:sldId id="361" r:id="rId40"/>
    <p:sldId id="367" r:id="rId41"/>
    <p:sldId id="368" r:id="rId42"/>
    <p:sldId id="369" r:id="rId43"/>
    <p:sldId id="370" r:id="rId44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ＭＳ Ｐゴシック" charset="0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ＭＳ Ｐゴシック" charset="0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ＭＳ Ｐゴシック" charset="0"/>
        <a:cs typeface="+mn-cs"/>
      </a:defRPr>
    </a:lvl5pPr>
    <a:lvl6pPr marL="2286000" algn="l" defTabSz="457200" rtl="0" eaLnBrk="1" latinLnBrk="0" hangingPunct="1">
      <a:defRPr sz="1600" kern="1200">
        <a:solidFill>
          <a:schemeClr val="tx1"/>
        </a:solidFill>
        <a:latin typeface="Arial" charset="0"/>
        <a:ea typeface="ＭＳ Ｐゴシック" charset="0"/>
        <a:cs typeface="+mn-cs"/>
      </a:defRPr>
    </a:lvl6pPr>
    <a:lvl7pPr marL="2743200" algn="l" defTabSz="457200" rtl="0" eaLnBrk="1" latinLnBrk="0" hangingPunct="1">
      <a:defRPr sz="1600" kern="1200">
        <a:solidFill>
          <a:schemeClr val="tx1"/>
        </a:solidFill>
        <a:latin typeface="Arial" charset="0"/>
        <a:ea typeface="ＭＳ Ｐゴシック" charset="0"/>
        <a:cs typeface="+mn-cs"/>
      </a:defRPr>
    </a:lvl7pPr>
    <a:lvl8pPr marL="3200400" algn="l" defTabSz="457200" rtl="0" eaLnBrk="1" latinLnBrk="0" hangingPunct="1">
      <a:defRPr sz="1600" kern="1200">
        <a:solidFill>
          <a:schemeClr val="tx1"/>
        </a:solidFill>
        <a:latin typeface="Arial" charset="0"/>
        <a:ea typeface="ＭＳ Ｐゴシック" charset="0"/>
        <a:cs typeface="+mn-cs"/>
      </a:defRPr>
    </a:lvl8pPr>
    <a:lvl9pPr marL="3657600" algn="l" defTabSz="457200" rtl="0" eaLnBrk="1" latinLnBrk="0" hangingPunct="1">
      <a:defRPr sz="1600" kern="1200">
        <a:solidFill>
          <a:schemeClr val="tx1"/>
        </a:solidFill>
        <a:latin typeface="Arial" charset="0"/>
        <a:ea typeface="ＭＳ Ｐゴシック" charset="0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A6F0FF"/>
    <a:srgbClr val="B23C00"/>
    <a:srgbClr val="FFF1E4"/>
    <a:srgbClr val="FFE5CB"/>
    <a:srgbClr val="66CCFF"/>
    <a:srgbClr val="A40000"/>
    <a:srgbClr val="0033CC"/>
    <a:srgbClr val="CC99FF"/>
    <a:srgbClr val="99FF66"/>
    <a:srgbClr val="66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7202" autoAdjust="0"/>
    <p:restoredTop sz="98450" autoAdjust="0"/>
  </p:normalViewPr>
  <p:slideViewPr>
    <p:cSldViewPr>
      <p:cViewPr varScale="1">
        <p:scale>
          <a:sx n="146" d="100"/>
          <a:sy n="146" d="100"/>
        </p:scale>
        <p:origin x="-104" y="-280"/>
      </p:cViewPr>
      <p:guideLst>
        <p:guide orient="horz" pos="2160"/>
        <p:guide pos="2822"/>
      </p:guideLst>
    </p:cSldViewPr>
  </p:slideViewPr>
  <p:outlineViewPr>
    <p:cViewPr>
      <p:scale>
        <a:sx n="33" d="100"/>
        <a:sy n="33" d="100"/>
      </p:scale>
      <p:origin x="0" y="3464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0" d="100"/>
        <a:sy n="150" d="100"/>
      </p:scale>
      <p:origin x="0" y="6200"/>
    </p:cViewPr>
  </p:sorterViewPr>
  <p:gridSpacing cx="91439" cy="91439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handoutMaster" Target="handoutMasters/handoutMaster1.xml"/><Relationship Id="rId47" Type="http://schemas.openxmlformats.org/officeDocument/2006/relationships/printerSettings" Target="printerSettings/printerSettings1.bin"/><Relationship Id="rId48" Type="http://schemas.openxmlformats.org/officeDocument/2006/relationships/presProps" Target="presProps.xml"/><Relationship Id="rId49" Type="http://schemas.openxmlformats.org/officeDocument/2006/relationships/viewProps" Target="view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theme" Target="theme/theme1.xml"/><Relationship Id="rId5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172681-C581-F644-AAF5-C092E01AA013}" type="datetimeFigureOut">
              <a:rPr lang="en-US" smtClean="0"/>
              <a:t>4/13/15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A581D9-7090-374C-A542-C325CF1D3F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20066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endParaRPr lang="en-US"/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endParaRPr lang="en-US"/>
          </a:p>
        </p:txBody>
      </p:sp>
      <p:sp>
        <p:nvSpPr>
          <p:cNvPr id="3277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327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27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endParaRPr lang="en-US"/>
          </a:p>
        </p:txBody>
      </p:sp>
      <p:sp>
        <p:nvSpPr>
          <p:cNvPr id="327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fld id="{5164504C-A0F5-524D-82C6-1B8158989AE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76872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ChangeArrowheads="1"/>
          </p:cNvSpPr>
          <p:nvPr/>
        </p:nvSpPr>
        <p:spPr bwMode="auto">
          <a:xfrm>
            <a:off x="381000" y="990600"/>
            <a:ext cx="76200" cy="51054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lang="en-US" sz="2400">
              <a:latin typeface="Times New Roman" charset="0"/>
            </a:endParaRPr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ctrTitle"/>
          </p:nvPr>
        </p:nvSpPr>
        <p:spPr>
          <a:xfrm>
            <a:off x="762000" y="1371600"/>
            <a:ext cx="7696200" cy="2057400"/>
          </a:xfrm>
        </p:spPr>
        <p:txBody>
          <a:bodyPr/>
          <a:lstStyle>
            <a:lvl1pPr>
              <a:defRPr sz="4000"/>
            </a:lvl1pPr>
          </a:lstStyle>
          <a:p>
            <a:pPr lvl="0"/>
            <a:r>
              <a:rPr lang="en-US" noProof="0" smtClean="0"/>
              <a:t>Click to edit Master title style</a:t>
            </a:r>
          </a:p>
        </p:txBody>
      </p:sp>
      <p:sp>
        <p:nvSpPr>
          <p:cNvPr id="30724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762000" y="3765550"/>
            <a:ext cx="7696200" cy="2057400"/>
          </a:xfrm>
        </p:spPr>
        <p:txBody>
          <a:bodyPr/>
          <a:lstStyle>
            <a:lvl1pPr marL="0" indent="0">
              <a:buFont typeface="Wingdings" charset="0"/>
              <a:buNone/>
              <a:defRPr sz="2400"/>
            </a:lvl1pPr>
          </a:lstStyle>
          <a:p>
            <a:pPr lvl="0"/>
            <a:r>
              <a:rPr lang="en-US" noProof="0" smtClean="0"/>
              <a:t>Click to edit Master subtitle style</a:t>
            </a:r>
          </a:p>
        </p:txBody>
      </p:sp>
      <p:grpSp>
        <p:nvGrpSpPr>
          <p:cNvPr id="30728" name="Group 8"/>
          <p:cNvGrpSpPr>
            <a:grpSpLocks/>
          </p:cNvGrpSpPr>
          <p:nvPr/>
        </p:nvGrpSpPr>
        <p:grpSpPr bwMode="auto">
          <a:xfrm>
            <a:off x="381000" y="304800"/>
            <a:ext cx="8391525" cy="5791200"/>
            <a:chOff x="240" y="192"/>
            <a:chExt cx="5286" cy="3648"/>
          </a:xfrm>
        </p:grpSpPr>
        <p:sp>
          <p:nvSpPr>
            <p:cNvPr id="30729" name="Rectangle 9"/>
            <p:cNvSpPr>
              <a:spLocks noChangeArrowheads="1"/>
            </p:cNvSpPr>
            <p:nvPr/>
          </p:nvSpPr>
          <p:spPr bwMode="auto">
            <a:xfrm flipV="1">
              <a:off x="5236" y="192"/>
              <a:ext cx="288" cy="288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rot="10800000" wrap="none" anchor="ctr"/>
            <a:lstStyle/>
            <a:p>
              <a:pPr algn="ctr" eaLnBrk="1" hangingPunct="1"/>
              <a:endParaRPr lang="en-US" sz="2400">
                <a:latin typeface="Times New Roman" charset="0"/>
              </a:endParaRPr>
            </a:p>
          </p:txBody>
        </p:sp>
        <p:sp>
          <p:nvSpPr>
            <p:cNvPr id="30730" name="Rectangle 10"/>
            <p:cNvSpPr>
              <a:spLocks noChangeArrowheads="1"/>
            </p:cNvSpPr>
            <p:nvPr/>
          </p:nvSpPr>
          <p:spPr bwMode="auto">
            <a:xfrm flipV="1">
              <a:off x="240" y="192"/>
              <a:ext cx="5004" cy="288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/>
              <a:endParaRPr lang="en-US" sz="2400">
                <a:latin typeface="Times New Roman" charset="0"/>
              </a:endParaRPr>
            </a:p>
          </p:txBody>
        </p:sp>
        <p:sp>
          <p:nvSpPr>
            <p:cNvPr id="30731" name="Rectangle 11"/>
            <p:cNvSpPr>
              <a:spLocks noChangeArrowheads="1"/>
            </p:cNvSpPr>
            <p:nvPr/>
          </p:nvSpPr>
          <p:spPr bwMode="auto">
            <a:xfrm flipV="1">
              <a:off x="240" y="480"/>
              <a:ext cx="5004" cy="144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rot="10800000" wrap="none" anchor="ctr"/>
            <a:lstStyle/>
            <a:p>
              <a:pPr algn="ctr" eaLnBrk="1" hangingPunct="1"/>
              <a:endParaRPr lang="en-US" sz="2400">
                <a:latin typeface="Times New Roman" charset="0"/>
              </a:endParaRPr>
            </a:p>
          </p:txBody>
        </p:sp>
        <p:sp>
          <p:nvSpPr>
            <p:cNvPr id="30732" name="Rectangle 12"/>
            <p:cNvSpPr>
              <a:spLocks noChangeArrowheads="1"/>
            </p:cNvSpPr>
            <p:nvPr/>
          </p:nvSpPr>
          <p:spPr bwMode="auto">
            <a:xfrm flipV="1">
              <a:off x="5242" y="480"/>
              <a:ext cx="282" cy="144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/>
              <a:endParaRPr lang="en-US" sz="2400">
                <a:latin typeface="Times New Roman" charset="0"/>
              </a:endParaRPr>
            </a:p>
          </p:txBody>
        </p:sp>
        <p:sp>
          <p:nvSpPr>
            <p:cNvPr id="30733" name="Line 13"/>
            <p:cNvSpPr>
              <a:spLocks noChangeShapeType="1"/>
            </p:cNvSpPr>
            <p:nvPr/>
          </p:nvSpPr>
          <p:spPr bwMode="auto">
            <a:xfrm flipH="1">
              <a:off x="480" y="2256"/>
              <a:ext cx="484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734" name="Rectangle 14"/>
            <p:cNvSpPr>
              <a:spLocks noChangeArrowheads="1"/>
            </p:cNvSpPr>
            <p:nvPr/>
          </p:nvSpPr>
          <p:spPr bwMode="auto">
            <a:xfrm>
              <a:off x="240" y="192"/>
              <a:ext cx="5286" cy="3648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/>
              <a:endParaRPr lang="en-US" sz="2400">
                <a:latin typeface="Times New Roman" charset="0"/>
              </a:endParaRPr>
            </a:p>
          </p:txBody>
        </p:sp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E4F0376-0E54-9843-B673-E00D6670E830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7534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411163"/>
            <a:ext cx="8229600" cy="655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95400"/>
            <a:ext cx="8229600" cy="4835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970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818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/>
            </a:lvl1pPr>
          </a:lstStyle>
          <a:p>
            <a:fld id="{2BDC82CD-30B2-1348-96D0-860A277DEA53}" type="slidenum">
              <a:rPr lang="en-US"/>
              <a:pPr/>
              <a:t>‹#›</a:t>
            </a:fld>
            <a:endParaRPr lang="en-US"/>
          </a:p>
        </p:txBody>
      </p:sp>
      <p:grpSp>
        <p:nvGrpSpPr>
          <p:cNvPr id="29703" name="Group 7"/>
          <p:cNvGrpSpPr>
            <a:grpSpLocks/>
          </p:cNvGrpSpPr>
          <p:nvPr/>
        </p:nvGrpSpPr>
        <p:grpSpPr bwMode="auto">
          <a:xfrm>
            <a:off x="228600" y="0"/>
            <a:ext cx="8686800" cy="1143000"/>
            <a:chOff x="176" y="96"/>
            <a:chExt cx="5472" cy="1008"/>
          </a:xfrm>
        </p:grpSpPr>
        <p:sp>
          <p:nvSpPr>
            <p:cNvPr id="29704" name="Line 8"/>
            <p:cNvSpPr>
              <a:spLocks noChangeShapeType="1"/>
            </p:cNvSpPr>
            <p:nvPr/>
          </p:nvSpPr>
          <p:spPr bwMode="auto">
            <a:xfrm flipH="1">
              <a:off x="288" y="1104"/>
              <a:ext cx="523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705" name="Rectangle 9"/>
            <p:cNvSpPr>
              <a:spLocks noChangeArrowheads="1"/>
            </p:cNvSpPr>
            <p:nvPr/>
          </p:nvSpPr>
          <p:spPr bwMode="auto">
            <a:xfrm>
              <a:off x="5504" y="96"/>
              <a:ext cx="144" cy="144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/>
              <a:endParaRPr lang="en-US" sz="2400">
                <a:latin typeface="Times New Roman" charset="0"/>
              </a:endParaRPr>
            </a:p>
          </p:txBody>
        </p:sp>
        <p:sp>
          <p:nvSpPr>
            <p:cNvPr id="29706" name="Rectangle 10"/>
            <p:cNvSpPr>
              <a:spLocks noChangeArrowheads="1"/>
            </p:cNvSpPr>
            <p:nvPr/>
          </p:nvSpPr>
          <p:spPr bwMode="auto">
            <a:xfrm>
              <a:off x="176" y="96"/>
              <a:ext cx="5326" cy="144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/>
              <a:endParaRPr lang="en-US" sz="2400">
                <a:latin typeface="Times New Roman" charset="0"/>
              </a:endParaRPr>
            </a:p>
          </p:txBody>
        </p:sp>
        <p:sp>
          <p:nvSpPr>
            <p:cNvPr id="29707" name="Rectangle 11"/>
            <p:cNvSpPr>
              <a:spLocks noChangeArrowheads="1"/>
            </p:cNvSpPr>
            <p:nvPr/>
          </p:nvSpPr>
          <p:spPr bwMode="auto">
            <a:xfrm>
              <a:off x="176" y="240"/>
              <a:ext cx="5326" cy="88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/>
              <a:endParaRPr lang="en-US" sz="2400">
                <a:latin typeface="Times New Roman" charset="0"/>
              </a:endParaRPr>
            </a:p>
          </p:txBody>
        </p:sp>
        <p:sp>
          <p:nvSpPr>
            <p:cNvPr id="29708" name="Rectangle 12"/>
            <p:cNvSpPr>
              <a:spLocks noChangeArrowheads="1"/>
            </p:cNvSpPr>
            <p:nvPr/>
          </p:nvSpPr>
          <p:spPr bwMode="auto">
            <a:xfrm>
              <a:off x="5504" y="241"/>
              <a:ext cx="144" cy="86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/>
              <a:endParaRPr lang="en-US" sz="2400">
                <a:latin typeface="Times New Roman" charset="0"/>
              </a:endParaRPr>
            </a:p>
          </p:txBody>
        </p:sp>
      </p:grpSp>
      <p:pic>
        <p:nvPicPr>
          <p:cNvPr id="29709" name="Picture 13" descr="SJSU-logo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713" y="6172200"/>
            <a:ext cx="639762" cy="606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 userDrawn="1"/>
        </p:nvSpPr>
        <p:spPr>
          <a:xfrm>
            <a:off x="1097318" y="6263609"/>
            <a:ext cx="15817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Computer</a:t>
            </a:r>
            <a:r>
              <a:rPr lang="en-US" sz="1000" baseline="0" dirty="0" smtClean="0"/>
              <a:t> Science Dept.</a:t>
            </a:r>
          </a:p>
          <a:p>
            <a:r>
              <a:rPr lang="en-US" sz="1000" baseline="0" dirty="0" smtClean="0"/>
              <a:t>Spring 2015: April 14</a:t>
            </a:r>
            <a:endParaRPr lang="en-US" sz="1000" dirty="0"/>
          </a:p>
        </p:txBody>
      </p:sp>
      <p:sp>
        <p:nvSpPr>
          <p:cNvPr id="15" name="TextBox 14"/>
          <p:cNvSpPr txBox="1"/>
          <p:nvPr userDrawn="1"/>
        </p:nvSpPr>
        <p:spPr>
          <a:xfrm>
            <a:off x="3749049" y="6263609"/>
            <a:ext cx="19238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 smtClean="0"/>
              <a:t>CS 235: User Interface</a:t>
            </a:r>
            <a:r>
              <a:rPr lang="en-US" sz="1000" baseline="0" dirty="0" smtClean="0"/>
              <a:t> Design</a:t>
            </a:r>
            <a:br>
              <a:rPr lang="en-US" sz="1000" baseline="0" dirty="0" smtClean="0"/>
            </a:br>
            <a:r>
              <a:rPr lang="en-US" sz="1000" baseline="0" dirty="0" smtClean="0"/>
              <a:t>© R. Mak</a:t>
            </a:r>
            <a:endParaRPr lang="en-US" sz="100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</p:sldLayoutIdLst>
  <p:timing>
    <p:tnLst>
      <p:par>
        <p:cTn xmlns:p14="http://schemas.microsoft.com/office/powerpoint/2010/main" id="1" dur="indefinite" restart="never" nodeType="tmRoot"/>
      </p:par>
    </p:tnLst>
  </p:timing>
  <p:hf hdr="0" ftr="0" dt="0"/>
  <p:txStyles>
    <p:titleStyle>
      <a:lvl1pPr algn="ctr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  <a:ea typeface="ＭＳ Ｐゴシック" charset="0"/>
        </a:defRPr>
      </a:lvl2pPr>
      <a:lvl3pPr algn="ctr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  <a:ea typeface="ＭＳ Ｐゴシック" charset="0"/>
        </a:defRPr>
      </a:lvl3pPr>
      <a:lvl4pPr algn="ctr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  <a:ea typeface="ＭＳ Ｐゴシック" charset="0"/>
        </a:defRPr>
      </a:lvl4pPr>
      <a:lvl5pPr algn="ctr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  <a:ea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  <a:ea typeface="ＭＳ Ｐゴシック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  <a:ea typeface="ＭＳ Ｐゴシック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  <a:ea typeface="ＭＳ Ｐゴシック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  <a:ea typeface="ＭＳ Ｐゴシック" charset="0"/>
        </a:defRPr>
      </a:lvl9pPr>
    </p:titleStyle>
    <p:bodyStyle>
      <a:lvl1pPr marL="469900" indent="-469900" algn="l" rtl="0" fontAlgn="base">
        <a:spcBef>
          <a:spcPct val="20000"/>
        </a:spcBef>
        <a:spcAft>
          <a:spcPct val="0"/>
        </a:spcAft>
        <a:buClr>
          <a:schemeClr val="bg2"/>
        </a:buClr>
        <a:buSzPct val="70000"/>
        <a:buFont typeface="Wingdings" charset="0"/>
        <a:buChar char="o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908050" indent="-436563" algn="l" rtl="0" fontAlgn="base">
        <a:spcBef>
          <a:spcPct val="20000"/>
        </a:spcBef>
        <a:spcAft>
          <a:spcPct val="0"/>
        </a:spcAft>
        <a:buClr>
          <a:schemeClr val="accent2"/>
        </a:buClr>
        <a:buSzPct val="75000"/>
        <a:buFont typeface="Wingdings" charset="0"/>
        <a:buChar char="n"/>
        <a:defRPr sz="2400">
          <a:solidFill>
            <a:schemeClr val="tx1"/>
          </a:solidFill>
          <a:latin typeface="+mn-lt"/>
          <a:ea typeface="+mn-ea"/>
        </a:defRPr>
      </a:lvl2pPr>
      <a:lvl3pPr marL="1377950" indent="-468313" algn="l" rtl="0" fontAlgn="base">
        <a:spcBef>
          <a:spcPct val="20000"/>
        </a:spcBef>
        <a:spcAft>
          <a:spcPct val="0"/>
        </a:spcAft>
        <a:buClr>
          <a:schemeClr val="bg2"/>
        </a:buClr>
        <a:buSzPct val="65000"/>
        <a:buFont typeface="Wingdings" charset="0"/>
        <a:buChar char="o"/>
        <a:defRPr sz="2000">
          <a:solidFill>
            <a:schemeClr val="tx1"/>
          </a:solidFill>
          <a:latin typeface="+mn-lt"/>
          <a:ea typeface="+mn-ea"/>
        </a:defRPr>
      </a:lvl3pPr>
      <a:lvl4pPr marL="1827213" indent="-438150" algn="l" rtl="0" fontAlgn="base">
        <a:spcBef>
          <a:spcPct val="20000"/>
        </a:spcBef>
        <a:spcAft>
          <a:spcPct val="0"/>
        </a:spcAft>
        <a:buClr>
          <a:schemeClr val="accent2"/>
        </a:buClr>
        <a:buSzPct val="75000"/>
        <a:buFont typeface="Wingdings" charset="0"/>
        <a:buChar char="n"/>
        <a:defRPr sz="1600">
          <a:solidFill>
            <a:schemeClr val="tx1"/>
          </a:solidFill>
          <a:latin typeface="+mn-lt"/>
          <a:ea typeface="+mn-ea"/>
        </a:defRPr>
      </a:lvl4pPr>
      <a:lvl5pPr marL="2297113" indent="-468313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charset="0"/>
        <a:buChar char="o"/>
        <a:defRPr sz="1200">
          <a:solidFill>
            <a:schemeClr val="tx1"/>
          </a:solidFill>
          <a:latin typeface="+mn-lt"/>
          <a:ea typeface="+mn-ea"/>
        </a:defRPr>
      </a:lvl5pPr>
      <a:lvl6pPr marL="2754313" indent="-468313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charset="0"/>
        <a:buChar char="o"/>
        <a:defRPr sz="1200">
          <a:solidFill>
            <a:schemeClr val="tx1"/>
          </a:solidFill>
          <a:latin typeface="+mn-lt"/>
          <a:ea typeface="+mn-ea"/>
        </a:defRPr>
      </a:lvl6pPr>
      <a:lvl7pPr marL="3211513" indent="-468313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charset="0"/>
        <a:buChar char="o"/>
        <a:defRPr sz="1200">
          <a:solidFill>
            <a:schemeClr val="tx1"/>
          </a:solidFill>
          <a:latin typeface="+mn-lt"/>
          <a:ea typeface="+mn-ea"/>
        </a:defRPr>
      </a:lvl7pPr>
      <a:lvl8pPr marL="3668713" indent="-468313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charset="0"/>
        <a:buChar char="o"/>
        <a:defRPr sz="1200">
          <a:solidFill>
            <a:schemeClr val="tx1"/>
          </a:solidFill>
          <a:latin typeface="+mn-lt"/>
          <a:ea typeface="+mn-ea"/>
        </a:defRPr>
      </a:lvl8pPr>
      <a:lvl9pPr marL="4125913" indent="-468313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charset="0"/>
        <a:buChar char="o"/>
        <a:defRPr sz="12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hyperlink" Target="http://www.cs.sjsu.edu/~mak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hyperlink" Target="http://en.wikipedia.org/wiki/Charles_Joseph_Minard%23mediaviewer/File:Minard.png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kdnuggets.com/datasets/index.html" TargetMode="External"/><Relationship Id="rId4" Type="http://schemas.openxmlformats.org/officeDocument/2006/relationships/hyperlink" Target="https://www.kaggle.com/competitions" TargetMode="External"/><Relationship Id="rId5" Type="http://schemas.openxmlformats.org/officeDocument/2006/relationships/hyperlink" Target="http://www.visualizing.org/data/browse" TargetMode="External"/><Relationship Id="rId6" Type="http://schemas.openxmlformats.org/officeDocument/2006/relationships/hyperlink" Target="http://datavisualization.ch/datasets/" TargetMode="External"/><Relationship Id="rId7" Type="http://schemas.openxmlformats.org/officeDocument/2006/relationships/hyperlink" Target="http://www.idvbook.com/teaching-aid/data-sets/" TargetMode="External"/><Relationship Id="rId8" Type="http://schemas.openxmlformats.org/officeDocument/2006/relationships/hyperlink" Target="http://blog.visual.ly/data-sources/" TargetMode="External"/><Relationship Id="rId9" Type="http://schemas.openxmlformats.org/officeDocument/2006/relationships/hyperlink" Target="https://www.google.com/publicdata/directory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archive.ics.uci.edu/ml/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hyperlink" Target="http://jthsinstructionaltechnology.blogspot.com/2012/10/infographics-explained-and-why-you.html" TargetMode="Externa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tableausoftware.com/products/public" TargetMode="External"/><Relationship Id="rId3" Type="http://schemas.openxmlformats.org/officeDocument/2006/relationships/hyperlink" Target="https://github.com/mbostock/d3/releases/download/v3.4.13/d3.zip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highcharts.com/products/highcharts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perceptualedge.com/articles/visual_business_intelligence/exploratory_vistas.pdf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200" dirty="0"/>
              <a:t>CS </a:t>
            </a:r>
            <a:r>
              <a:rPr lang="en-US" sz="3200" dirty="0" smtClean="0"/>
              <a:t>235: User Interface Design</a:t>
            </a:r>
            <a:r>
              <a:rPr lang="en-US" sz="3600" dirty="0"/>
              <a:t/>
            </a:r>
            <a:br>
              <a:rPr lang="en-US" sz="3600" dirty="0"/>
            </a:br>
            <a:r>
              <a:rPr lang="en-US" sz="2400" dirty="0" smtClean="0"/>
              <a:t>April 14 Class </a:t>
            </a:r>
            <a:r>
              <a:rPr lang="en-US" sz="2400" dirty="0"/>
              <a:t>Meeting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algn="ctr">
              <a:lnSpc>
                <a:spcPct val="90000"/>
              </a:lnSpc>
            </a:pPr>
            <a:r>
              <a:rPr lang="en-US" dirty="0"/>
              <a:t>Department of Computer Science</a:t>
            </a:r>
            <a:br>
              <a:rPr lang="en-US" dirty="0"/>
            </a:br>
            <a:r>
              <a:rPr lang="en-US" dirty="0"/>
              <a:t>San Jose State University</a:t>
            </a:r>
            <a:br>
              <a:rPr lang="en-US" dirty="0"/>
            </a:br>
            <a:r>
              <a:rPr lang="en-US" sz="1200" dirty="0"/>
              <a:t/>
            </a:r>
            <a:br>
              <a:rPr lang="en-US" sz="1200" dirty="0"/>
            </a:br>
            <a:r>
              <a:rPr lang="en-US" dirty="0" smtClean="0"/>
              <a:t>Spring 2015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Instructor: Ron Mak</a:t>
            </a:r>
          </a:p>
          <a:p>
            <a:pPr algn="ctr">
              <a:lnSpc>
                <a:spcPct val="90000"/>
              </a:lnSpc>
            </a:pPr>
            <a:r>
              <a:rPr lang="en-US" dirty="0">
                <a:hlinkClick r:id="rId2"/>
              </a:rPr>
              <a:t>www.cs.sjsu.edu/~mak</a:t>
            </a:r>
            <a:endParaRPr lang="en-US" dirty="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4527550"/>
            <a:ext cx="1154113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2053" name="Picture 5" descr="sjsu_logo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2638" y="4591050"/>
            <a:ext cx="1096962" cy="103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Tables vs. Graphs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1676405"/>
          </a:xfrm>
        </p:spPr>
        <p:txBody>
          <a:bodyPr/>
          <a:lstStyle/>
          <a:p>
            <a:r>
              <a:rPr lang="en-US" dirty="0" smtClean="0"/>
              <a:t>These tables give us the data we need:</a:t>
            </a:r>
          </a:p>
          <a:p>
            <a:pPr lvl="1"/>
            <a:r>
              <a:rPr lang="en-US" dirty="0" smtClean="0"/>
              <a:t>The precise amount of sales revenue, </a:t>
            </a:r>
            <a:br>
              <a:rPr lang="en-US" dirty="0" smtClean="0"/>
            </a:br>
            <a:r>
              <a:rPr lang="en-US" dirty="0" smtClean="0"/>
              <a:t>marketing expense, and profit </a:t>
            </a:r>
            <a:br>
              <a:rPr lang="en-US" dirty="0" smtClean="0"/>
            </a:br>
            <a:r>
              <a:rPr lang="en-US" dirty="0" smtClean="0"/>
              <a:t>for a specific region during a specific month.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5" name="Picture 4" descr="Screen Shot 2014-11-09 at 9.55.3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806" y="2971805"/>
            <a:ext cx="7863754" cy="384124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589487" y="2697488"/>
            <a:ext cx="1171164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800" b="1" dirty="0" smtClean="0">
                <a:solidFill>
                  <a:schemeClr val="bg1">
                    <a:lumMod val="65000"/>
                  </a:schemeClr>
                </a:solidFill>
              </a:rPr>
              <a:t>Now You See It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by Stephen Few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Analytics Press, 2009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88648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Tables vs. </a:t>
            </a:r>
            <a:r>
              <a:rPr lang="en-US" dirty="0" smtClean="0"/>
              <a:t>Graphs</a:t>
            </a:r>
            <a:r>
              <a:rPr lang="en-US" i="1" dirty="0" smtClean="0"/>
              <a:t>, cont’d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need graphs to understand the </a:t>
            </a:r>
            <a:br>
              <a:rPr lang="en-US" dirty="0" smtClean="0"/>
            </a:br>
            <a:r>
              <a:rPr lang="en-US" dirty="0" smtClean="0">
                <a:solidFill>
                  <a:srgbClr val="B23C00"/>
                </a:solidFill>
              </a:rPr>
              <a:t>relationships</a:t>
            </a:r>
            <a:r>
              <a:rPr lang="en-US" dirty="0" smtClean="0"/>
              <a:t> within and among sales revenues, marketing expenses, and profits.</a:t>
            </a:r>
          </a:p>
          <a:p>
            <a:pPr lvl="4"/>
            <a:endParaRPr lang="en-US" dirty="0" smtClean="0"/>
          </a:p>
          <a:p>
            <a:r>
              <a:rPr lang="en-US" dirty="0" smtClean="0"/>
              <a:t>Graphs </a:t>
            </a:r>
            <a:r>
              <a:rPr lang="en-US" dirty="0" smtClean="0">
                <a:solidFill>
                  <a:srgbClr val="B23C00"/>
                </a:solidFill>
              </a:rPr>
              <a:t>tell a story </a:t>
            </a:r>
            <a:r>
              <a:rPr lang="en-US" dirty="0" smtClean="0"/>
              <a:t>or </a:t>
            </a:r>
            <a:r>
              <a:rPr lang="en-US" dirty="0" smtClean="0">
                <a:solidFill>
                  <a:srgbClr val="B23C00"/>
                </a:solidFill>
              </a:rPr>
              <a:t>provide a narrative</a:t>
            </a:r>
            <a:r>
              <a:rPr lang="en-US" dirty="0" smtClean="0"/>
              <a:t>.</a:t>
            </a:r>
          </a:p>
          <a:p>
            <a:pPr lvl="5"/>
            <a:endParaRPr lang="en-US" dirty="0" smtClean="0"/>
          </a:p>
          <a:p>
            <a:r>
              <a:rPr lang="en-US" dirty="0" smtClean="0"/>
              <a:t>Well-designed visualizations make the stories </a:t>
            </a:r>
            <a:br>
              <a:rPr lang="en-US" dirty="0" smtClean="0"/>
            </a:br>
            <a:r>
              <a:rPr lang="en-US" dirty="0" smtClean="0"/>
              <a:t>visible and bring them to life.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4421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Tables vs. Graphs</a:t>
            </a:r>
            <a:r>
              <a:rPr lang="en-US" i="1" dirty="0"/>
              <a:t>, cont’d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1"/>
            <a:ext cx="8229600" cy="487698"/>
          </a:xfrm>
        </p:spPr>
        <p:txBody>
          <a:bodyPr/>
          <a:lstStyle/>
          <a:p>
            <a:r>
              <a:rPr lang="en-US" dirty="0" smtClean="0"/>
              <a:t>Line graphs that focus on change over time: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291854" y="5714975"/>
            <a:ext cx="2707968" cy="101566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0033CC"/>
                </a:solidFill>
              </a:rPr>
              <a:t>Despite low revenue, the east region</a:t>
            </a:r>
          </a:p>
          <a:p>
            <a:r>
              <a:rPr lang="en-US" sz="1200" dirty="0" smtClean="0">
                <a:solidFill>
                  <a:srgbClr val="0033CC"/>
                </a:solidFill>
              </a:rPr>
              <a:t>generated the highest profit margins</a:t>
            </a:r>
          </a:p>
          <a:p>
            <a:r>
              <a:rPr lang="en-US" sz="1200" dirty="0" smtClean="0">
                <a:solidFill>
                  <a:srgbClr val="0033CC"/>
                </a:solidFill>
              </a:rPr>
              <a:t>in the spring and winter. The spikes</a:t>
            </a:r>
          </a:p>
          <a:p>
            <a:r>
              <a:rPr lang="en-US" sz="1200" dirty="0" smtClean="0">
                <a:solidFill>
                  <a:srgbClr val="0033CC"/>
                </a:solidFill>
              </a:rPr>
              <a:t>correspond to increases in marketing</a:t>
            </a:r>
          </a:p>
          <a:p>
            <a:r>
              <a:rPr lang="en-US" sz="1200" dirty="0" smtClean="0">
                <a:solidFill>
                  <a:srgbClr val="0033CC"/>
                </a:solidFill>
              </a:rPr>
              <a:t>expenses in the spring and winter.</a:t>
            </a:r>
            <a:endParaRPr lang="en-US" sz="1200" dirty="0">
              <a:solidFill>
                <a:srgbClr val="0033CC"/>
              </a:solidFill>
            </a:endParaRPr>
          </a:p>
        </p:txBody>
      </p:sp>
      <p:pic>
        <p:nvPicPr>
          <p:cNvPr id="7" name="Picture 6" descr="Screen Shot 2014-11-09 at 9.59.3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84" y="1874536"/>
            <a:ext cx="7024106" cy="374899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058396" y="6259139"/>
            <a:ext cx="1171164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800" b="1" dirty="0" smtClean="0">
                <a:solidFill>
                  <a:schemeClr val="bg1">
                    <a:lumMod val="65000"/>
                  </a:schemeClr>
                </a:solidFill>
              </a:rPr>
              <a:t>Now You See It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by Stephen Few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Analytics Press, 2009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13404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Tables vs. Graphs</a:t>
            </a:r>
            <a:r>
              <a:rPr lang="en-US" i="1" dirty="0"/>
              <a:t>, cont’d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944893"/>
          </a:xfrm>
        </p:spPr>
        <p:txBody>
          <a:bodyPr/>
          <a:lstStyle/>
          <a:p>
            <a:r>
              <a:rPr lang="en-US" dirty="0" smtClean="0"/>
              <a:t>Scatter plot of correlations between revenues, profits, and marketing expenses by region.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8" name="Picture 7" descr="Screen Shot 2014-11-09 at 10.02.0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757" y="2240293"/>
            <a:ext cx="5816972" cy="448051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743220" y="2788927"/>
            <a:ext cx="1348070" cy="830997"/>
          </a:xfrm>
          <a:prstGeom prst="rect">
            <a:avLst/>
          </a:prstGeom>
          <a:solidFill>
            <a:srgbClr val="FFFFC2"/>
          </a:solidFill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0033CC"/>
                </a:solidFill>
              </a:rPr>
              <a:t>Extremely low </a:t>
            </a:r>
          </a:p>
          <a:p>
            <a:r>
              <a:rPr lang="en-US" sz="1200" dirty="0" smtClean="0">
                <a:solidFill>
                  <a:srgbClr val="0033CC"/>
                </a:solidFill>
              </a:rPr>
              <a:t>marketing</a:t>
            </a:r>
          </a:p>
          <a:p>
            <a:r>
              <a:rPr lang="en-US" sz="1200" dirty="0" smtClean="0">
                <a:solidFill>
                  <a:srgbClr val="0033CC"/>
                </a:solidFill>
              </a:rPr>
              <a:t>expenses in April</a:t>
            </a:r>
          </a:p>
          <a:p>
            <a:r>
              <a:rPr lang="en-US" sz="1200" dirty="0" smtClean="0">
                <a:solidFill>
                  <a:srgbClr val="0033CC"/>
                </a:solidFill>
              </a:rPr>
              <a:t>in the west.</a:t>
            </a:r>
            <a:endParaRPr lang="en-US" sz="1200" dirty="0">
              <a:solidFill>
                <a:srgbClr val="0033CC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23001" y="4617707"/>
            <a:ext cx="2023886" cy="646331"/>
          </a:xfrm>
          <a:prstGeom prst="rect">
            <a:avLst/>
          </a:prstGeom>
          <a:solidFill>
            <a:srgbClr val="FFFFC2"/>
          </a:solidFill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0033CC"/>
                </a:solidFill>
              </a:rPr>
              <a:t>Strong correlation between</a:t>
            </a:r>
          </a:p>
          <a:p>
            <a:r>
              <a:rPr lang="en-US" sz="1200" dirty="0" smtClean="0">
                <a:solidFill>
                  <a:srgbClr val="0033CC"/>
                </a:solidFill>
              </a:rPr>
              <a:t>marketing expenses and</a:t>
            </a:r>
          </a:p>
          <a:p>
            <a:r>
              <a:rPr lang="en-US" sz="1200" dirty="0" smtClean="0">
                <a:solidFill>
                  <a:srgbClr val="0033CC"/>
                </a:solidFill>
              </a:rPr>
              <a:t>revenues in the south.</a:t>
            </a:r>
            <a:endParaRPr lang="en-US" sz="1200" dirty="0">
              <a:solidFill>
                <a:srgbClr val="0033CC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114805" y="5714975"/>
            <a:ext cx="1818452" cy="461665"/>
          </a:xfrm>
          <a:prstGeom prst="rect">
            <a:avLst/>
          </a:prstGeom>
          <a:solidFill>
            <a:srgbClr val="FFFFC2"/>
          </a:solidFill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0033CC"/>
                </a:solidFill>
              </a:rPr>
              <a:t>May and November </a:t>
            </a:r>
          </a:p>
          <a:p>
            <a:r>
              <a:rPr lang="en-US" sz="1200" dirty="0" smtClean="0">
                <a:solidFill>
                  <a:srgbClr val="0033CC"/>
                </a:solidFill>
              </a:rPr>
              <a:t>peaks</a:t>
            </a:r>
            <a:r>
              <a:rPr lang="en-US" sz="1200" dirty="0">
                <a:solidFill>
                  <a:srgbClr val="0033CC"/>
                </a:solidFill>
              </a:rPr>
              <a:t> </a:t>
            </a:r>
            <a:r>
              <a:rPr lang="en-US" sz="1200" dirty="0" smtClean="0">
                <a:solidFill>
                  <a:srgbClr val="0033CC"/>
                </a:solidFill>
              </a:rPr>
              <a:t>in eastern profits.</a:t>
            </a:r>
            <a:endParaRPr lang="en-US" sz="1200" dirty="0">
              <a:solidFill>
                <a:srgbClr val="0033CC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058396" y="6259139"/>
            <a:ext cx="1171164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800" b="1" dirty="0" smtClean="0">
                <a:solidFill>
                  <a:schemeClr val="bg1">
                    <a:lumMod val="65000"/>
                  </a:schemeClr>
                </a:solidFill>
              </a:rPr>
              <a:t>Now You See It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by Stephen Few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Analytics Press, 2009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93940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Data Visualization?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514611"/>
            <a:ext cx="8229600" cy="3748998"/>
          </a:xfrm>
        </p:spPr>
        <p:txBody>
          <a:bodyPr/>
          <a:lstStyle/>
          <a:p>
            <a:r>
              <a:rPr lang="en-US" dirty="0" smtClean="0">
                <a:solidFill>
                  <a:srgbClr val="B23C00"/>
                </a:solidFill>
              </a:rPr>
              <a:t>Information visualization</a:t>
            </a:r>
          </a:p>
          <a:p>
            <a:pPr lvl="1"/>
            <a:r>
              <a:rPr lang="en-US" dirty="0" smtClean="0"/>
              <a:t>Computer-generated interactive representations of abstract data in order to foster understanding.</a:t>
            </a:r>
          </a:p>
          <a:p>
            <a:pPr lvl="1"/>
            <a:r>
              <a:rPr lang="en-US" dirty="0" smtClean="0"/>
              <a:t>Example: sales, revenue, expense data</a:t>
            </a:r>
          </a:p>
          <a:p>
            <a:pPr lvl="5"/>
            <a:endParaRPr lang="en-US" dirty="0"/>
          </a:p>
          <a:p>
            <a:r>
              <a:rPr lang="en-US" dirty="0" smtClean="0">
                <a:solidFill>
                  <a:srgbClr val="B23C00"/>
                </a:solidFill>
              </a:rPr>
              <a:t>Scientific visualization</a:t>
            </a:r>
          </a:p>
          <a:p>
            <a:pPr lvl="1"/>
            <a:r>
              <a:rPr lang="en-US" dirty="0" smtClean="0"/>
              <a:t>Visual representations of scientific data that are usually physical in nature.</a:t>
            </a:r>
          </a:p>
          <a:p>
            <a:pPr lvl="1"/>
            <a:r>
              <a:rPr lang="en-US" dirty="0" smtClean="0"/>
              <a:t>Example: an MRI scan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474732" y="1234464"/>
            <a:ext cx="1993792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000090"/>
            </a:solidFill>
          </a:ln>
        </p:spPr>
        <p:txBody>
          <a:bodyPr wrap="none" rtlCol="0">
            <a:spAutoFit/>
          </a:bodyPr>
          <a:lstStyle/>
          <a:p>
            <a:r>
              <a:rPr lang="en-US" sz="1800" dirty="0" smtClean="0">
                <a:solidFill>
                  <a:srgbClr val="0033CC"/>
                </a:solidFill>
              </a:rPr>
              <a:t>Data visualization</a:t>
            </a:r>
            <a:endParaRPr lang="en-US" sz="1800" dirty="0">
              <a:solidFill>
                <a:srgbClr val="0033CC"/>
              </a:solidFill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1554513" y="1603795"/>
            <a:ext cx="5630237" cy="819376"/>
            <a:chOff x="1554513" y="1603795"/>
            <a:chExt cx="5630237" cy="819376"/>
          </a:xfrm>
        </p:grpSpPr>
        <p:sp>
          <p:nvSpPr>
            <p:cNvPr id="6" name="TextBox 5"/>
            <p:cNvSpPr txBox="1"/>
            <p:nvPr/>
          </p:nvSpPr>
          <p:spPr>
            <a:xfrm>
              <a:off x="1554513" y="2053839"/>
              <a:ext cx="2660930" cy="3693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rgbClr val="00009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800" dirty="0" smtClean="0">
                  <a:solidFill>
                    <a:srgbClr val="0033CC"/>
                  </a:solidFill>
                </a:rPr>
                <a:t>Information visualization</a:t>
              </a:r>
              <a:endParaRPr lang="en-US" sz="1800" dirty="0">
                <a:solidFill>
                  <a:srgbClr val="0033CC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754878" y="2053839"/>
              <a:ext cx="2429872" cy="3693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rgbClr val="00009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800" dirty="0" smtClean="0">
                  <a:solidFill>
                    <a:srgbClr val="0033CC"/>
                  </a:solidFill>
                </a:rPr>
                <a:t>Scientific visualization</a:t>
              </a:r>
              <a:endParaRPr lang="en-US" sz="1800" dirty="0">
                <a:solidFill>
                  <a:srgbClr val="0033CC"/>
                </a:solidFill>
              </a:endParaRPr>
            </a:p>
          </p:txBody>
        </p:sp>
        <p:cxnSp>
          <p:nvCxnSpPr>
            <p:cNvPr id="14" name="Elbow Connector 13"/>
            <p:cNvCxnSpPr>
              <a:stCxn id="5" idx="2"/>
              <a:endCxn id="6" idx="0"/>
            </p:cNvCxnSpPr>
            <p:nvPr/>
          </p:nvCxnSpPr>
          <p:spPr bwMode="auto">
            <a:xfrm rot="5400000">
              <a:off x="3453282" y="1035492"/>
              <a:ext cx="450043" cy="1586650"/>
            </a:xfrm>
            <a:prstGeom prst="bentConnector3">
              <a:avLst/>
            </a:prstGeom>
            <a:solidFill>
              <a:schemeClr val="accent1"/>
            </a:solidFill>
            <a:ln w="9525" cap="flat" cmpd="sng" algn="ctr">
              <a:solidFill>
                <a:srgbClr val="0033CC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16" name="Elbow Connector 15"/>
            <p:cNvCxnSpPr>
              <a:stCxn id="5" idx="2"/>
              <a:endCxn id="7" idx="0"/>
            </p:cNvCxnSpPr>
            <p:nvPr/>
          </p:nvCxnSpPr>
          <p:spPr bwMode="auto">
            <a:xfrm rot="16200000" flipH="1">
              <a:off x="4995700" y="1079724"/>
              <a:ext cx="450043" cy="1498186"/>
            </a:xfrm>
            <a:prstGeom prst="bentConnector3">
              <a:avLst/>
            </a:prstGeom>
            <a:solidFill>
              <a:schemeClr val="accent1"/>
            </a:solidFill>
            <a:ln w="9525" cap="flat" cmpd="sng" algn="ctr">
              <a:solidFill>
                <a:srgbClr val="0033CC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0170423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Brief History of Data Visualization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5" name="Picture 4" descr="Screen Shot 2014-11-09 at 10.06.4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318" y="1325903"/>
            <a:ext cx="6949364" cy="536721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74367" y="5714975"/>
            <a:ext cx="1171164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800" b="1" dirty="0" smtClean="0">
                <a:solidFill>
                  <a:schemeClr val="bg1">
                    <a:lumMod val="65000"/>
                  </a:schemeClr>
                </a:solidFill>
              </a:rPr>
              <a:t>Now You See It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by Stephen Few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Analytics Press, 2009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11873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Brief </a:t>
            </a:r>
            <a:r>
              <a:rPr lang="en-US" dirty="0"/>
              <a:t>History of Data </a:t>
            </a:r>
            <a:r>
              <a:rPr lang="en-US" dirty="0" smtClean="0"/>
              <a:t>Visualization</a:t>
            </a:r>
            <a:r>
              <a:rPr lang="en-US" i="1" dirty="0" smtClean="0"/>
              <a:t>, cont’d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2</a:t>
            </a:r>
            <a:r>
              <a:rPr lang="en-US" baseline="30000" dirty="0" smtClean="0"/>
              <a:t>nd</a:t>
            </a:r>
            <a:r>
              <a:rPr lang="en-US" dirty="0" smtClean="0"/>
              <a:t> century CE</a:t>
            </a:r>
          </a:p>
          <a:p>
            <a:pPr lvl="1"/>
            <a:r>
              <a:rPr lang="en-US" dirty="0" smtClean="0"/>
              <a:t>Egypt: Tabular arrangements of astronomical data.</a:t>
            </a:r>
          </a:p>
          <a:p>
            <a:pPr lvl="5"/>
            <a:endParaRPr lang="en-US" dirty="0" smtClean="0"/>
          </a:p>
          <a:p>
            <a:r>
              <a:rPr lang="en-US" dirty="0" smtClean="0"/>
              <a:t>17</a:t>
            </a:r>
            <a:r>
              <a:rPr lang="en-US" baseline="30000" dirty="0" smtClean="0"/>
              <a:t>th</a:t>
            </a:r>
            <a:r>
              <a:rPr lang="en-US" dirty="0" smtClean="0"/>
              <a:t> century</a:t>
            </a:r>
          </a:p>
          <a:p>
            <a:pPr lvl="1"/>
            <a:r>
              <a:rPr lang="en-US" dirty="0" smtClean="0">
                <a:solidFill>
                  <a:srgbClr val="B23C00"/>
                </a:solidFill>
              </a:rPr>
              <a:t>René Descartes </a:t>
            </a:r>
            <a:r>
              <a:rPr lang="en-US" dirty="0" smtClean="0"/>
              <a:t>invents the two-dimensional graph.</a:t>
            </a:r>
          </a:p>
          <a:p>
            <a:pPr lvl="5"/>
            <a:endParaRPr lang="en-US" dirty="0" smtClean="0"/>
          </a:p>
          <a:p>
            <a:r>
              <a:rPr lang="en-US" dirty="0" smtClean="0"/>
              <a:t>18</a:t>
            </a:r>
            <a:r>
              <a:rPr lang="en-US" baseline="30000" dirty="0" smtClean="0"/>
              <a:t>th</a:t>
            </a:r>
            <a:r>
              <a:rPr lang="en-US" dirty="0" smtClean="0"/>
              <a:t> century</a:t>
            </a:r>
          </a:p>
          <a:p>
            <a:pPr lvl="1"/>
            <a:r>
              <a:rPr lang="en-US" dirty="0" smtClean="0"/>
              <a:t>Scottish social scientist </a:t>
            </a:r>
            <a:r>
              <a:rPr lang="en-US" dirty="0" smtClean="0">
                <a:solidFill>
                  <a:srgbClr val="B23C00"/>
                </a:solidFill>
              </a:rPr>
              <a:t>William </a:t>
            </a:r>
            <a:r>
              <a:rPr lang="en-US" dirty="0" err="1" smtClean="0">
                <a:solidFill>
                  <a:srgbClr val="B23C00"/>
                </a:solidFill>
              </a:rPr>
              <a:t>Playfair</a:t>
            </a:r>
            <a:r>
              <a:rPr lang="en-US" dirty="0" smtClean="0">
                <a:solidFill>
                  <a:srgbClr val="B23C00"/>
                </a:solidFill>
              </a:rPr>
              <a:t> </a:t>
            </a:r>
            <a:r>
              <a:rPr lang="en-US" dirty="0" smtClean="0"/>
              <a:t>invents the bar graph, the line graph to represent change over time, and the pie chart.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4310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Brief History of Data Visualization</a:t>
            </a:r>
            <a:r>
              <a:rPr lang="en-US" i="1" dirty="0"/>
              <a:t>, cont’d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 original graph by William </a:t>
            </a:r>
            <a:r>
              <a:rPr lang="en-US" dirty="0" err="1" smtClean="0"/>
              <a:t>Playfair</a:t>
            </a:r>
            <a:r>
              <a:rPr lang="en-US" dirty="0" smtClean="0"/>
              <a:t>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5" name="Picture 4" descr="Screen Shot 2014-11-09 at 10.13.5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513" y="1965976"/>
            <a:ext cx="6195985" cy="4115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2215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Brief History of Data Visualization</a:t>
            </a:r>
            <a:r>
              <a:rPr lang="en-US" i="1" dirty="0"/>
              <a:t>, cont’d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1"/>
            <a:ext cx="8229600" cy="1402088"/>
          </a:xfrm>
        </p:spPr>
        <p:txBody>
          <a:bodyPr/>
          <a:lstStyle/>
          <a:p>
            <a:r>
              <a:rPr lang="en-US" dirty="0" smtClean="0"/>
              <a:t>1869</a:t>
            </a:r>
          </a:p>
          <a:p>
            <a:pPr lvl="1"/>
            <a:r>
              <a:rPr lang="en-US" dirty="0" smtClean="0"/>
              <a:t>Graph by </a:t>
            </a:r>
            <a:r>
              <a:rPr lang="en-US" dirty="0" smtClean="0">
                <a:solidFill>
                  <a:srgbClr val="B23C00"/>
                </a:solidFill>
              </a:rPr>
              <a:t>Charles </a:t>
            </a:r>
            <a:r>
              <a:rPr lang="en-US" dirty="0" err="1" smtClean="0">
                <a:solidFill>
                  <a:srgbClr val="B23C00"/>
                </a:solidFill>
              </a:rPr>
              <a:t>Minard</a:t>
            </a:r>
            <a:r>
              <a:rPr lang="en-US" dirty="0" smtClean="0">
                <a:solidFill>
                  <a:srgbClr val="B23C00"/>
                </a:solidFill>
              </a:rPr>
              <a:t> </a:t>
            </a:r>
            <a:r>
              <a:rPr lang="en-US" dirty="0" smtClean="0"/>
              <a:t>of </a:t>
            </a:r>
            <a:r>
              <a:rPr lang="en-US" dirty="0" err="1" smtClean="0"/>
              <a:t>Napolean’s</a:t>
            </a:r>
            <a:r>
              <a:rPr lang="en-US" dirty="0" smtClean="0"/>
              <a:t> French troops during the Russian Campaign, 1812-1813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928" y="2606049"/>
            <a:ext cx="8922126" cy="425195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029195" y="1234464"/>
            <a:ext cx="3891210" cy="215444"/>
          </a:xfrm>
          <a:prstGeom prst="rect">
            <a:avLst/>
          </a:prstGeom>
          <a:solidFill>
            <a:srgbClr val="F2F2F2"/>
          </a:solidFill>
        </p:spPr>
        <p:txBody>
          <a:bodyPr wrap="none" rtlCol="0">
            <a:spAutoFit/>
          </a:bodyPr>
          <a:lstStyle/>
          <a:p>
            <a:r>
              <a:rPr lang="en-US" sz="800" dirty="0">
                <a:hlinkClick r:id="rId3"/>
              </a:rPr>
              <a:t>http://en.wikipedia.org/wiki/Charles_Joseph_Minard#mediaviewer/</a:t>
            </a:r>
            <a:r>
              <a:rPr lang="en-US" sz="800" dirty="0" smtClean="0">
                <a:hlinkClick r:id="rId3"/>
              </a:rPr>
              <a:t>File:Minard.png</a:t>
            </a:r>
            <a:r>
              <a:rPr lang="en-US" sz="800" dirty="0" smtClean="0"/>
              <a:t> 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4902027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Brief </a:t>
            </a:r>
            <a:r>
              <a:rPr lang="en-US" dirty="0"/>
              <a:t>History of Data Visualization</a:t>
            </a:r>
            <a:r>
              <a:rPr lang="en-US" i="1" dirty="0"/>
              <a:t>, cont’d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968209"/>
          </a:xfrm>
        </p:spPr>
        <p:txBody>
          <a:bodyPr/>
          <a:lstStyle/>
          <a:p>
            <a:r>
              <a:rPr lang="en-US" dirty="0" smtClean="0"/>
              <a:t>1967</a:t>
            </a:r>
          </a:p>
          <a:p>
            <a:pPr lvl="1"/>
            <a:r>
              <a:rPr lang="en-US" dirty="0" smtClean="0">
                <a:solidFill>
                  <a:srgbClr val="B23C00"/>
                </a:solidFill>
              </a:rPr>
              <a:t>Jacques </a:t>
            </a:r>
            <a:r>
              <a:rPr lang="en-US" dirty="0" err="1" smtClean="0">
                <a:solidFill>
                  <a:srgbClr val="B23C00"/>
                </a:solidFill>
              </a:rPr>
              <a:t>Bertin</a:t>
            </a:r>
            <a:r>
              <a:rPr lang="en-US" dirty="0" smtClean="0">
                <a:solidFill>
                  <a:srgbClr val="B23C00"/>
                </a:solidFill>
              </a:rPr>
              <a:t> </a:t>
            </a:r>
            <a:r>
              <a:rPr lang="en-US" dirty="0" smtClean="0"/>
              <a:t>publishes </a:t>
            </a:r>
            <a:r>
              <a:rPr lang="en-US" i="1" dirty="0" err="1" smtClean="0"/>
              <a:t>Sémiologie</a:t>
            </a:r>
            <a:r>
              <a:rPr lang="en-US" i="1" dirty="0" smtClean="0"/>
              <a:t> </a:t>
            </a:r>
            <a:r>
              <a:rPr lang="en-US" i="1" dirty="0" err="1" smtClean="0"/>
              <a:t>Graphique</a:t>
            </a:r>
            <a:r>
              <a:rPr lang="en-US" i="1" dirty="0" smtClean="0"/>
              <a:t> </a:t>
            </a:r>
            <a:r>
              <a:rPr lang="en-US" dirty="0" smtClean="0"/>
              <a:t>(</a:t>
            </a:r>
            <a:r>
              <a:rPr lang="en-US" i="1" dirty="0" smtClean="0"/>
              <a:t>Semiology of Graphics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Introduced the concept of visual language.</a:t>
            </a:r>
          </a:p>
          <a:p>
            <a:pPr lvl="1"/>
            <a:r>
              <a:rPr lang="en-US" dirty="0" smtClean="0"/>
              <a:t>Argued that visual perception operated according to rules that could be followed to clearly, accurately, and efficiently express information in a visual format.</a:t>
            </a:r>
          </a:p>
          <a:p>
            <a:pPr lvl="6"/>
            <a:endParaRPr lang="en-US" dirty="0" smtClean="0"/>
          </a:p>
          <a:p>
            <a:r>
              <a:rPr lang="en-US" dirty="0" smtClean="0"/>
              <a:t>1977</a:t>
            </a:r>
          </a:p>
          <a:p>
            <a:pPr lvl="1"/>
            <a:r>
              <a:rPr lang="en-US" dirty="0" smtClean="0"/>
              <a:t>Princeton statistics professor </a:t>
            </a:r>
            <a:r>
              <a:rPr lang="en-US" dirty="0" smtClean="0">
                <a:solidFill>
                  <a:srgbClr val="B23C00"/>
                </a:solidFill>
              </a:rPr>
              <a:t>John </a:t>
            </a:r>
            <a:r>
              <a:rPr lang="en-US" dirty="0" err="1" smtClean="0">
                <a:solidFill>
                  <a:srgbClr val="B23C00"/>
                </a:solidFill>
              </a:rPr>
              <a:t>Tukey</a:t>
            </a:r>
            <a:r>
              <a:rPr lang="en-US" dirty="0" smtClean="0">
                <a:solidFill>
                  <a:srgbClr val="B23C00"/>
                </a:solidFill>
              </a:rPr>
              <a:t> </a:t>
            </a:r>
            <a:r>
              <a:rPr lang="en-US" dirty="0" smtClean="0"/>
              <a:t>publishes </a:t>
            </a:r>
            <a:br>
              <a:rPr lang="en-US" dirty="0" smtClean="0"/>
            </a:br>
            <a:r>
              <a:rPr lang="en-US" i="1" dirty="0" smtClean="0"/>
              <a:t>Exploratory Data Analysis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A new approach to statistics.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26765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Sources of Data for Visualization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Google “</a:t>
            </a:r>
            <a:r>
              <a:rPr lang="en-US" dirty="0">
                <a:solidFill>
                  <a:srgbClr val="B23C00"/>
                </a:solidFill>
              </a:rPr>
              <a:t>datasets for data visualization</a:t>
            </a:r>
            <a:r>
              <a:rPr lang="en-US" dirty="0"/>
              <a:t>” </a:t>
            </a:r>
            <a:endParaRPr lang="en-US" dirty="0" smtClean="0"/>
          </a:p>
          <a:p>
            <a:pPr lvl="4"/>
            <a:endParaRPr lang="en-US" dirty="0"/>
          </a:p>
          <a:p>
            <a:r>
              <a:rPr lang="en-US" u="sng" dirty="0" smtClean="0">
                <a:hlinkClick r:id="rId2"/>
              </a:rPr>
              <a:t>http</a:t>
            </a:r>
            <a:r>
              <a:rPr lang="en-US" u="sng" dirty="0">
                <a:hlinkClick r:id="rId2"/>
              </a:rPr>
              <a:t>://archive.ics.uci.edu/ml</a:t>
            </a:r>
            <a:r>
              <a:rPr lang="en-US" u="sng" dirty="0" smtClean="0">
                <a:hlinkClick r:id="rId2"/>
              </a:rPr>
              <a:t>/</a:t>
            </a:r>
            <a:endParaRPr lang="en-US" u="sng" dirty="0" smtClean="0"/>
          </a:p>
          <a:p>
            <a:r>
              <a:rPr lang="en-US" dirty="0">
                <a:hlinkClick r:id="rId3"/>
              </a:rPr>
              <a:t>http://www.kdnuggets.com/datasets/</a:t>
            </a:r>
            <a:r>
              <a:rPr lang="en-US" dirty="0" smtClean="0">
                <a:hlinkClick r:id="rId3"/>
              </a:rPr>
              <a:t>index.html</a:t>
            </a:r>
            <a:r>
              <a:rPr lang="en-US" dirty="0" smtClean="0"/>
              <a:t> </a:t>
            </a:r>
          </a:p>
          <a:p>
            <a:r>
              <a:rPr lang="en-US" dirty="0">
                <a:hlinkClick r:id="rId4"/>
              </a:rPr>
              <a:t>https://www.kaggle.com/</a:t>
            </a:r>
            <a:r>
              <a:rPr lang="en-US" dirty="0" smtClean="0">
                <a:hlinkClick r:id="rId4"/>
              </a:rPr>
              <a:t>competitions</a:t>
            </a:r>
            <a:r>
              <a:rPr lang="en-US" dirty="0" smtClean="0"/>
              <a:t> </a:t>
            </a:r>
          </a:p>
          <a:p>
            <a:r>
              <a:rPr lang="en-US" dirty="0">
                <a:hlinkClick r:id="rId5"/>
              </a:rPr>
              <a:t>http://www.visualizing.org/data/</a:t>
            </a:r>
            <a:r>
              <a:rPr lang="en-US" dirty="0" smtClean="0">
                <a:hlinkClick r:id="rId5"/>
              </a:rPr>
              <a:t>browse</a:t>
            </a:r>
            <a:r>
              <a:rPr lang="en-US" dirty="0" smtClean="0"/>
              <a:t> </a:t>
            </a:r>
          </a:p>
          <a:p>
            <a:r>
              <a:rPr lang="en-US" dirty="0">
                <a:hlinkClick r:id="rId6"/>
              </a:rPr>
              <a:t>http://datavisualization.ch/datasets</a:t>
            </a:r>
            <a:r>
              <a:rPr lang="en-US" dirty="0" smtClean="0">
                <a:hlinkClick r:id="rId6"/>
              </a:rPr>
              <a:t>/</a:t>
            </a:r>
            <a:r>
              <a:rPr lang="en-US" dirty="0" smtClean="0"/>
              <a:t> </a:t>
            </a:r>
          </a:p>
          <a:p>
            <a:r>
              <a:rPr lang="en-US" dirty="0">
                <a:hlinkClick r:id="rId7"/>
              </a:rPr>
              <a:t>http://www.idvbook.com/teaching-aid/data-sets</a:t>
            </a:r>
            <a:r>
              <a:rPr lang="en-US" dirty="0" smtClean="0">
                <a:hlinkClick r:id="rId7"/>
              </a:rPr>
              <a:t>/</a:t>
            </a:r>
            <a:r>
              <a:rPr lang="en-US" dirty="0" smtClean="0"/>
              <a:t> </a:t>
            </a:r>
          </a:p>
          <a:p>
            <a:r>
              <a:rPr lang="en-US" dirty="0">
                <a:hlinkClick r:id="rId8"/>
              </a:rPr>
              <a:t>http://blog.visual.ly/data-sources</a:t>
            </a:r>
            <a:r>
              <a:rPr lang="en-US" dirty="0" smtClean="0">
                <a:hlinkClick r:id="rId8"/>
              </a:rPr>
              <a:t>/</a:t>
            </a:r>
            <a:endParaRPr lang="en-US" dirty="0" smtClean="0"/>
          </a:p>
          <a:p>
            <a:r>
              <a:rPr lang="en-US" dirty="0">
                <a:hlinkClick r:id="rId9"/>
              </a:rPr>
              <a:t>https://www.google.com/publicdata/</a:t>
            </a:r>
            <a:r>
              <a:rPr lang="en-US" dirty="0" smtClean="0">
                <a:hlinkClick r:id="rId9"/>
              </a:rPr>
              <a:t>directory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7664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Brief </a:t>
            </a:r>
            <a:r>
              <a:rPr lang="en-US" dirty="0"/>
              <a:t>History of Data Visualization</a:t>
            </a:r>
            <a:r>
              <a:rPr lang="en-US" i="1" dirty="0"/>
              <a:t>, cont’d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876770"/>
          </a:xfrm>
        </p:spPr>
        <p:txBody>
          <a:bodyPr/>
          <a:lstStyle/>
          <a:p>
            <a:r>
              <a:rPr lang="en-US" dirty="0"/>
              <a:t>1983</a:t>
            </a:r>
          </a:p>
          <a:p>
            <a:pPr lvl="1"/>
            <a:r>
              <a:rPr lang="en-US" dirty="0"/>
              <a:t>Data visualization expert </a:t>
            </a:r>
            <a:r>
              <a:rPr lang="en-US" dirty="0">
                <a:solidFill>
                  <a:srgbClr val="B23C00"/>
                </a:solidFill>
              </a:rPr>
              <a:t>Edward </a:t>
            </a:r>
            <a:r>
              <a:rPr lang="en-US" dirty="0" err="1">
                <a:solidFill>
                  <a:srgbClr val="B23C00"/>
                </a:solidFill>
              </a:rPr>
              <a:t>Tufte</a:t>
            </a:r>
            <a:r>
              <a:rPr lang="en-US" dirty="0">
                <a:solidFill>
                  <a:srgbClr val="B23C00"/>
                </a:solidFill>
              </a:rPr>
              <a:t> </a:t>
            </a:r>
            <a:r>
              <a:rPr lang="en-US" dirty="0"/>
              <a:t>publishes </a:t>
            </a:r>
            <a:r>
              <a:rPr lang="en-US" i="1" dirty="0"/>
              <a:t>The Visual Display of Quantitative </a:t>
            </a:r>
            <a:r>
              <a:rPr lang="en-US" i="1" dirty="0" smtClean="0"/>
              <a:t>Information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Effective ways to display data visually.</a:t>
            </a:r>
          </a:p>
          <a:p>
            <a:pPr lvl="5"/>
            <a:endParaRPr lang="en-US" dirty="0"/>
          </a:p>
          <a:p>
            <a:r>
              <a:rPr lang="en-US" dirty="0" smtClean="0"/>
              <a:t>1984</a:t>
            </a:r>
          </a:p>
          <a:p>
            <a:pPr lvl="1"/>
            <a:r>
              <a:rPr lang="en-US" dirty="0" smtClean="0"/>
              <a:t>Apple introduces the Macintosh computer.</a:t>
            </a:r>
          </a:p>
          <a:p>
            <a:pPr lvl="5"/>
            <a:endParaRPr lang="en-US" dirty="0" smtClean="0"/>
          </a:p>
          <a:p>
            <a:r>
              <a:rPr lang="en-US" dirty="0" smtClean="0"/>
              <a:t>1985</a:t>
            </a:r>
          </a:p>
          <a:p>
            <a:pPr lvl="1"/>
            <a:r>
              <a:rPr lang="en-US" dirty="0" smtClean="0"/>
              <a:t>Statistician </a:t>
            </a:r>
            <a:r>
              <a:rPr lang="en-US" dirty="0" smtClean="0">
                <a:solidFill>
                  <a:srgbClr val="B23C00"/>
                </a:solidFill>
              </a:rPr>
              <a:t>William Campbell </a:t>
            </a:r>
            <a:r>
              <a:rPr lang="en-US" dirty="0" smtClean="0"/>
              <a:t>at Bell Labs publishes </a:t>
            </a:r>
            <a:r>
              <a:rPr lang="en-US" i="1" dirty="0" smtClean="0"/>
              <a:t>The Elements of Graphing Data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Refined and extended the use of visualization.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4086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Brief History of Data Visualization</a:t>
            </a:r>
            <a:r>
              <a:rPr lang="en-US" i="1" dirty="0"/>
              <a:t>, cont’d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1986</a:t>
            </a:r>
          </a:p>
          <a:p>
            <a:pPr lvl="1"/>
            <a:r>
              <a:rPr lang="en-US" dirty="0" smtClean="0"/>
              <a:t>National Science Foundation (NSF) sponsors “Panel on Graphics, Image Processing and Workstations”.</a:t>
            </a:r>
          </a:p>
          <a:p>
            <a:pPr lvl="5"/>
            <a:endParaRPr lang="en-US" dirty="0" smtClean="0"/>
          </a:p>
          <a:p>
            <a:r>
              <a:rPr lang="en-US" dirty="0" smtClean="0"/>
              <a:t>1987</a:t>
            </a:r>
          </a:p>
          <a:p>
            <a:pPr lvl="1"/>
            <a:r>
              <a:rPr lang="en-US" dirty="0" smtClean="0"/>
              <a:t>Report </a:t>
            </a:r>
            <a:r>
              <a:rPr lang="en-US" i="1" dirty="0" smtClean="0"/>
              <a:t>Visualization in Scientific Computing</a:t>
            </a:r>
          </a:p>
          <a:p>
            <a:pPr lvl="5"/>
            <a:endParaRPr lang="en-US" dirty="0" smtClean="0"/>
          </a:p>
          <a:p>
            <a:r>
              <a:rPr lang="en-US" dirty="0" smtClean="0"/>
              <a:t>1990</a:t>
            </a:r>
          </a:p>
          <a:p>
            <a:pPr lvl="1"/>
            <a:r>
              <a:rPr lang="en-US" dirty="0" smtClean="0"/>
              <a:t>First IEEE Visualization Conference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3897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Data Visualization</a:t>
            </a:r>
            <a:r>
              <a:rPr lang="en-US" dirty="0" smtClean="0"/>
              <a:t>? </a:t>
            </a:r>
            <a:r>
              <a:rPr lang="en-US" i="1" dirty="0" smtClean="0"/>
              <a:t>cont’d</a:t>
            </a:r>
            <a:endParaRPr lang="en-US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22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368002"/>
              </p:ext>
            </p:extLst>
          </p:nvPr>
        </p:nvGraphicFramePr>
        <p:xfrm>
          <a:off x="914440" y="1508781"/>
          <a:ext cx="7223681" cy="23926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767854"/>
                <a:gridCol w="2804096"/>
                <a:gridCol w="2651731"/>
              </a:tblGrid>
              <a:tr h="370840">
                <a:tc gridSpan="3"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Data Visualization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Activities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Exploration</a:t>
                      </a:r>
                    </a:p>
                    <a:p>
                      <a:r>
                        <a:rPr lang="en-US" dirty="0" smtClean="0"/>
                        <a:t>Sense-making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Communication</a:t>
                      </a:r>
                      <a:endParaRPr lang="en-US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Technologies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Information visualization</a:t>
                      </a:r>
                    </a:p>
                    <a:p>
                      <a:r>
                        <a:rPr lang="en-US" dirty="0" smtClean="0"/>
                        <a:t>Scientific visualization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Graphical presentation</a:t>
                      </a:r>
                      <a:endParaRPr lang="en-US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Immediate goal</a:t>
                      </a:r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Understanding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End goal</a:t>
                      </a:r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Good decisions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Right Arrow 5"/>
          <p:cNvSpPr/>
          <p:nvPr/>
        </p:nvSpPr>
        <p:spPr bwMode="auto">
          <a:xfrm>
            <a:off x="5303512" y="2148854"/>
            <a:ext cx="274317" cy="274317"/>
          </a:xfrm>
          <a:prstGeom prst="rightArrow">
            <a:avLst/>
          </a:prstGeom>
          <a:solidFill>
            <a:srgbClr val="0033CC"/>
          </a:solidFill>
          <a:ln w="9525" cap="flat" cmpd="sng" algn="ctr">
            <a:solidFill>
              <a:srgbClr val="0033CC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7" name="Right Arrow 6"/>
          <p:cNvSpPr/>
          <p:nvPr/>
        </p:nvSpPr>
        <p:spPr bwMode="auto">
          <a:xfrm>
            <a:off x="5303512" y="2697488"/>
            <a:ext cx="274317" cy="274317"/>
          </a:xfrm>
          <a:prstGeom prst="rightArrow">
            <a:avLst/>
          </a:prstGeom>
          <a:solidFill>
            <a:srgbClr val="0033CC"/>
          </a:solidFill>
          <a:ln w="9525" cap="flat" cmpd="sng" algn="ctr">
            <a:solidFill>
              <a:srgbClr val="0033CC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12790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Traits of Meaningful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B23C00"/>
                </a:solidFill>
              </a:rPr>
              <a:t>High volume</a:t>
            </a:r>
          </a:p>
          <a:p>
            <a:pPr lvl="1"/>
            <a:r>
              <a:rPr lang="en-US" dirty="0" smtClean="0"/>
              <a:t>More information increases the chance we’ll </a:t>
            </a:r>
            <a:br>
              <a:rPr lang="en-US" dirty="0" smtClean="0"/>
            </a:br>
            <a:r>
              <a:rPr lang="en-US" dirty="0" smtClean="0"/>
              <a:t>find what we need or see something interesting.</a:t>
            </a:r>
          </a:p>
          <a:p>
            <a:pPr lvl="5"/>
            <a:endParaRPr lang="en-US" dirty="0" smtClean="0"/>
          </a:p>
          <a:p>
            <a:r>
              <a:rPr lang="en-US" dirty="0" smtClean="0">
                <a:solidFill>
                  <a:srgbClr val="B23C00"/>
                </a:solidFill>
              </a:rPr>
              <a:t>Historical</a:t>
            </a:r>
          </a:p>
          <a:p>
            <a:pPr lvl="1"/>
            <a:r>
              <a:rPr lang="en-US" dirty="0" smtClean="0"/>
              <a:t>Make sense of the present by seeing </a:t>
            </a:r>
            <a:br>
              <a:rPr lang="en-US" dirty="0" smtClean="0"/>
            </a:br>
            <a:r>
              <a:rPr lang="en-US" dirty="0" smtClean="0"/>
              <a:t>patterns from the past.</a:t>
            </a:r>
          </a:p>
          <a:p>
            <a:pPr lvl="5"/>
            <a:endParaRPr lang="en-US" dirty="0" smtClean="0"/>
          </a:p>
          <a:p>
            <a:r>
              <a:rPr lang="en-US" dirty="0" smtClean="0">
                <a:solidFill>
                  <a:srgbClr val="B23C00"/>
                </a:solidFill>
              </a:rPr>
              <a:t>Consistent</a:t>
            </a:r>
          </a:p>
          <a:p>
            <a:pPr lvl="1"/>
            <a:r>
              <a:rPr lang="en-US" dirty="0" smtClean="0"/>
              <a:t>Keep the data consistent despite changes over time.</a:t>
            </a:r>
          </a:p>
          <a:p>
            <a:pPr lvl="1"/>
            <a:r>
              <a:rPr lang="en-US" dirty="0" smtClean="0"/>
              <a:t>Adjust the data as necessary to current definitions.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9864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Traits of Meaningful </a:t>
            </a:r>
            <a:r>
              <a:rPr lang="en-US" dirty="0" smtClean="0"/>
              <a:t>Data</a:t>
            </a:r>
            <a:r>
              <a:rPr lang="en-US" i="1" dirty="0" smtClean="0"/>
              <a:t>, cont’d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320994" cy="4835525"/>
          </a:xfrm>
        </p:spPr>
        <p:txBody>
          <a:bodyPr/>
          <a:lstStyle/>
          <a:p>
            <a:r>
              <a:rPr lang="en-US" dirty="0" smtClean="0">
                <a:solidFill>
                  <a:srgbClr val="B23C00"/>
                </a:solidFill>
              </a:rPr>
              <a:t>Multivariate</a:t>
            </a:r>
          </a:p>
          <a:p>
            <a:pPr lvl="1"/>
            <a:r>
              <a:rPr lang="en-US" dirty="0" smtClean="0"/>
              <a:t>The more variables we have when trying to make sense of data, the richer the opportunities for discovery.</a:t>
            </a:r>
          </a:p>
          <a:p>
            <a:pPr lvl="5"/>
            <a:endParaRPr lang="en-US" dirty="0" smtClean="0"/>
          </a:p>
          <a:p>
            <a:r>
              <a:rPr lang="en-US" dirty="0" smtClean="0">
                <a:solidFill>
                  <a:srgbClr val="B23C00"/>
                </a:solidFill>
              </a:rPr>
              <a:t>Atomic</a:t>
            </a:r>
          </a:p>
          <a:p>
            <a:pPr lvl="1"/>
            <a:r>
              <a:rPr lang="en-US" dirty="0" smtClean="0"/>
              <a:t>Able to drill down to the lowest level of detail.</a:t>
            </a:r>
          </a:p>
          <a:p>
            <a:pPr lvl="1"/>
            <a:r>
              <a:rPr lang="en-US" dirty="0" smtClean="0"/>
              <a:t>Don’t omit details when storing data.</a:t>
            </a:r>
          </a:p>
          <a:p>
            <a:pPr lvl="5"/>
            <a:endParaRPr lang="en-US" dirty="0" smtClean="0"/>
          </a:p>
          <a:p>
            <a:r>
              <a:rPr lang="en-US" dirty="0" smtClean="0">
                <a:solidFill>
                  <a:srgbClr val="B23C00"/>
                </a:solidFill>
              </a:rPr>
              <a:t>Clean</a:t>
            </a:r>
          </a:p>
          <a:p>
            <a:pPr lvl="1"/>
            <a:r>
              <a:rPr lang="en-US" dirty="0" smtClean="0"/>
              <a:t>“Garbage in, garbage out”.</a:t>
            </a:r>
          </a:p>
          <a:p>
            <a:pPr lvl="1"/>
            <a:r>
              <a:rPr lang="en-US" dirty="0" smtClean="0"/>
              <a:t>Information that is accurate, complete, and error-free.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5952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Traits of Meaningful Data</a:t>
            </a:r>
            <a:r>
              <a:rPr lang="en-US" i="1" dirty="0"/>
              <a:t>, cont’d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B23C00"/>
                </a:solidFill>
              </a:rPr>
              <a:t>Clear</a:t>
            </a:r>
          </a:p>
          <a:p>
            <a:pPr lvl="1"/>
            <a:r>
              <a:rPr lang="en-US" dirty="0" smtClean="0"/>
              <a:t>Not cryptic.</a:t>
            </a:r>
          </a:p>
          <a:p>
            <a:pPr lvl="1"/>
            <a:r>
              <a:rPr lang="en-US" dirty="0" smtClean="0"/>
              <a:t>Expressed in familiar terms.</a:t>
            </a:r>
          </a:p>
          <a:p>
            <a:pPr lvl="6"/>
            <a:endParaRPr lang="en-US" dirty="0" smtClean="0"/>
          </a:p>
          <a:p>
            <a:r>
              <a:rPr lang="en-US" dirty="0" smtClean="0">
                <a:solidFill>
                  <a:srgbClr val="B23C00"/>
                </a:solidFill>
              </a:rPr>
              <a:t>Dimensionally structured</a:t>
            </a:r>
          </a:p>
          <a:p>
            <a:pPr lvl="1"/>
            <a:r>
              <a:rPr lang="en-US" dirty="0" smtClean="0"/>
              <a:t>Dimensions and measures (facts).</a:t>
            </a:r>
          </a:p>
          <a:p>
            <a:pPr lvl="1"/>
            <a:r>
              <a:rPr lang="en-US" dirty="0" smtClean="0"/>
              <a:t>Dimensions are categorical data.</a:t>
            </a:r>
          </a:p>
          <a:p>
            <a:pPr lvl="2"/>
            <a:r>
              <a:rPr lang="en-US" dirty="0" smtClean="0"/>
              <a:t>Examples: departments, regions, products, time</a:t>
            </a:r>
          </a:p>
          <a:p>
            <a:pPr lvl="1"/>
            <a:r>
              <a:rPr lang="en-US" dirty="0" smtClean="0"/>
              <a:t>Measures are quantitative data.</a:t>
            </a:r>
          </a:p>
          <a:p>
            <a:pPr lvl="2"/>
            <a:r>
              <a:rPr lang="en-US" dirty="0" smtClean="0"/>
              <a:t>Examples: sales, profits, revenue, expenses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6332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Traits of Meaningful Data</a:t>
            </a:r>
            <a:r>
              <a:rPr lang="en-US" i="1" dirty="0"/>
              <a:t>, cont’d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B23C00"/>
                </a:solidFill>
              </a:rPr>
              <a:t>Richly segmented</a:t>
            </a:r>
          </a:p>
          <a:p>
            <a:pPr lvl="1"/>
            <a:r>
              <a:rPr lang="en-US" dirty="0" smtClean="0"/>
              <a:t>Segmented into meaningful groups</a:t>
            </a:r>
          </a:p>
          <a:p>
            <a:pPr lvl="2"/>
            <a:r>
              <a:rPr lang="en-US" dirty="0" smtClean="0"/>
              <a:t>Examples: geographic regions, product categories</a:t>
            </a:r>
          </a:p>
          <a:p>
            <a:pPr lvl="6"/>
            <a:endParaRPr lang="en-US" dirty="0" smtClean="0"/>
          </a:p>
          <a:p>
            <a:r>
              <a:rPr lang="en-US" dirty="0" smtClean="0">
                <a:solidFill>
                  <a:srgbClr val="B23C00"/>
                </a:solidFill>
              </a:rPr>
              <a:t>Known pedigree</a:t>
            </a:r>
          </a:p>
          <a:p>
            <a:pPr lvl="1"/>
            <a:r>
              <a:rPr lang="en-US" dirty="0" smtClean="0"/>
              <a:t>How did the data come to be.</a:t>
            </a:r>
          </a:p>
          <a:p>
            <a:pPr lvl="1"/>
            <a:r>
              <a:rPr lang="en-US" dirty="0" smtClean="0"/>
              <a:t>Where did it came from.</a:t>
            </a:r>
          </a:p>
          <a:p>
            <a:pPr lvl="1"/>
            <a:r>
              <a:rPr lang="en-US" dirty="0"/>
              <a:t>H</a:t>
            </a:r>
            <a:r>
              <a:rPr lang="en-US" dirty="0" smtClean="0"/>
              <a:t>ow was it calculated.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5713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</a:t>
            </a:r>
            <a:r>
              <a:rPr lang="en-US" dirty="0" smtClean="0"/>
              <a:t>Perception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944893"/>
          </a:xfrm>
        </p:spPr>
        <p:txBody>
          <a:bodyPr/>
          <a:lstStyle/>
          <a:p>
            <a:r>
              <a:rPr lang="en-US" dirty="0" smtClean="0"/>
              <a:t>Our eyes are drawn to </a:t>
            </a:r>
            <a:r>
              <a:rPr lang="en-US" dirty="0" smtClean="0">
                <a:solidFill>
                  <a:srgbClr val="B23C00"/>
                </a:solidFill>
              </a:rPr>
              <a:t>familiar patterns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We see what we know and expect.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5" name="Picture 4" descr="Screen Shot 2014-11-09 at 10.20.0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225" y="2240293"/>
            <a:ext cx="5903189" cy="448051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080250" y="3063875"/>
            <a:ext cx="1624739" cy="70788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B23C00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B23C00"/>
                </a:solidFill>
              </a:rPr>
              <a:t>Can you see</a:t>
            </a:r>
          </a:p>
          <a:p>
            <a:r>
              <a:rPr lang="en-US" sz="2000" dirty="0" smtClean="0">
                <a:solidFill>
                  <a:srgbClr val="B23C00"/>
                </a:solidFill>
              </a:rPr>
              <a:t>the dolphin?</a:t>
            </a:r>
            <a:endParaRPr lang="en-US" sz="2000" dirty="0">
              <a:solidFill>
                <a:srgbClr val="B23C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058396" y="6259139"/>
            <a:ext cx="1171164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800" b="1" dirty="0" smtClean="0">
                <a:solidFill>
                  <a:schemeClr val="bg1">
                    <a:lumMod val="65000"/>
                  </a:schemeClr>
                </a:solidFill>
              </a:rPr>
              <a:t>Now You See It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by Stephen Few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Analytics Press, 2009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2538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Perception</a:t>
            </a:r>
            <a:r>
              <a:rPr lang="en-US" i="1" dirty="0"/>
              <a:t>, cont’d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1"/>
            <a:ext cx="8229600" cy="1036332"/>
          </a:xfrm>
        </p:spPr>
        <p:txBody>
          <a:bodyPr/>
          <a:lstStyle/>
          <a:p>
            <a:r>
              <a:rPr lang="en-US" dirty="0" smtClean="0">
                <a:solidFill>
                  <a:srgbClr val="B23C00"/>
                </a:solidFill>
              </a:rPr>
              <a:t>Memory</a:t>
            </a:r>
            <a:r>
              <a:rPr lang="en-US" dirty="0" smtClean="0"/>
              <a:t> plays an important role in cognition.</a:t>
            </a:r>
          </a:p>
          <a:p>
            <a:pPr lvl="1"/>
            <a:r>
              <a:rPr lang="en-US" dirty="0" smtClean="0"/>
              <a:t>Working memory is extremely limited.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28</a:t>
            </a:fld>
            <a:endParaRPr lang="en-US"/>
          </a:p>
        </p:txBody>
      </p:sp>
      <p:pic>
        <p:nvPicPr>
          <p:cNvPr id="5" name="Picture 4" descr="Screen Shot 2014-11-09 at 10.23.4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318" y="2313904"/>
            <a:ext cx="5829300" cy="44069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058396" y="6259139"/>
            <a:ext cx="1171164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800" b="1" dirty="0" smtClean="0">
                <a:solidFill>
                  <a:schemeClr val="bg1">
                    <a:lumMod val="65000"/>
                  </a:schemeClr>
                </a:solidFill>
              </a:rPr>
              <a:t>Now You See It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by Stephen Few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Analytics Press, 2009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28994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Perception</a:t>
            </a:r>
            <a:r>
              <a:rPr lang="en-US" i="1" dirty="0"/>
              <a:t>, cont’d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1"/>
            <a:ext cx="8229600" cy="1036332"/>
          </a:xfrm>
        </p:spPr>
        <p:txBody>
          <a:bodyPr/>
          <a:lstStyle/>
          <a:p>
            <a:pPr lvl="1"/>
            <a:r>
              <a:rPr lang="en-US" dirty="0" smtClean="0"/>
              <a:t>Working memory is extremely limited, </a:t>
            </a:r>
            <a:r>
              <a:rPr lang="en-US" i="1" dirty="0" smtClean="0"/>
              <a:t>cont’d.</a:t>
            </a:r>
          </a:p>
          <a:p>
            <a:pPr lvl="1"/>
            <a:r>
              <a:rPr lang="en-US" dirty="0" smtClean="0"/>
              <a:t>What changed?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29</a:t>
            </a:fld>
            <a:endParaRPr lang="en-US"/>
          </a:p>
        </p:txBody>
      </p:sp>
      <p:pic>
        <p:nvPicPr>
          <p:cNvPr id="6" name="Picture 5" descr="Screen Shot 2014-11-09 at 10.25.2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318" y="2415223"/>
            <a:ext cx="5842000" cy="44069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058396" y="6259139"/>
            <a:ext cx="1171164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800" b="1" dirty="0" smtClean="0">
                <a:solidFill>
                  <a:schemeClr val="bg1">
                    <a:lumMod val="65000"/>
                  </a:schemeClr>
                </a:solidFill>
              </a:rPr>
              <a:t>Now You See It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by Stephen Few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Analytics Press, 2009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01040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Visualization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B23C00"/>
                </a:solidFill>
              </a:rPr>
              <a:t>False: </a:t>
            </a:r>
            <a:r>
              <a:rPr lang="en-US" dirty="0" smtClean="0"/>
              <a:t>We have too much information.</a:t>
            </a:r>
          </a:p>
          <a:p>
            <a:pPr lvl="1"/>
            <a:r>
              <a:rPr lang="en-US" dirty="0" smtClean="0"/>
              <a:t>Data represents a wealth of potential.</a:t>
            </a:r>
          </a:p>
          <a:p>
            <a:pPr lvl="5"/>
            <a:endParaRPr lang="en-US" dirty="0" smtClean="0"/>
          </a:p>
          <a:p>
            <a:r>
              <a:rPr lang="en-US" dirty="0" smtClean="0">
                <a:solidFill>
                  <a:srgbClr val="B23C00"/>
                </a:solidFill>
              </a:rPr>
              <a:t>True: </a:t>
            </a:r>
            <a:r>
              <a:rPr lang="en-US" dirty="0" smtClean="0"/>
              <a:t>We don’t know how to make </a:t>
            </a:r>
            <a:br>
              <a:rPr lang="en-US" dirty="0" smtClean="0"/>
            </a:br>
            <a:r>
              <a:rPr lang="en-US" dirty="0" smtClean="0"/>
              <a:t>the best use of the data.</a:t>
            </a:r>
          </a:p>
          <a:p>
            <a:pPr lvl="4"/>
            <a:endParaRPr lang="en-US" dirty="0" smtClean="0"/>
          </a:p>
          <a:p>
            <a:pPr lvl="1"/>
            <a:r>
              <a:rPr lang="en-US" dirty="0" smtClean="0"/>
              <a:t>Today’s software tools can assist us </a:t>
            </a:r>
            <a:br>
              <a:rPr lang="en-US" dirty="0" smtClean="0"/>
            </a:br>
            <a:r>
              <a:rPr lang="en-US" dirty="0" smtClean="0"/>
              <a:t>in doing data analysis.</a:t>
            </a:r>
          </a:p>
          <a:p>
            <a:pPr lvl="7"/>
            <a:endParaRPr lang="en-US" dirty="0" smtClean="0"/>
          </a:p>
          <a:p>
            <a:pPr lvl="1"/>
            <a:r>
              <a:rPr lang="en-US" dirty="0"/>
              <a:t>T</a:t>
            </a:r>
            <a:r>
              <a:rPr lang="en-US" dirty="0" smtClean="0"/>
              <a:t>he tools’ effectiveness depend on </a:t>
            </a:r>
            <a:br>
              <a:rPr lang="en-US" dirty="0" smtClean="0"/>
            </a:br>
            <a:r>
              <a:rPr lang="en-US" dirty="0" smtClean="0"/>
              <a:t>how skilled we are in using them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0910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Make Abstract Data Visible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579137"/>
          </a:xfrm>
        </p:spPr>
        <p:txBody>
          <a:bodyPr/>
          <a:lstStyle/>
          <a:p>
            <a:r>
              <a:rPr lang="en-US" dirty="0" smtClean="0"/>
              <a:t>What is wrong with this graph?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30</a:t>
            </a:fld>
            <a:endParaRPr lang="en-US"/>
          </a:p>
        </p:txBody>
      </p:sp>
      <p:pic>
        <p:nvPicPr>
          <p:cNvPr id="5" name="Picture 4" descr="Screen Shot 2014-11-09 at 10.27.0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40" y="1930375"/>
            <a:ext cx="5207000" cy="3784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943585" y="2148854"/>
            <a:ext cx="2679590" cy="2554545"/>
          </a:xfrm>
          <a:prstGeom prst="rect">
            <a:avLst/>
          </a:prstGeom>
          <a:solidFill>
            <a:srgbClr val="FFFFC2"/>
          </a:solidFill>
          <a:ln>
            <a:solidFill>
              <a:srgbClr val="B23C00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B23C00"/>
                </a:solidFill>
              </a:rPr>
              <a:t>It doesn’t make sense</a:t>
            </a:r>
          </a:p>
          <a:p>
            <a:r>
              <a:rPr lang="en-US" sz="2000" dirty="0" smtClean="0">
                <a:solidFill>
                  <a:srgbClr val="B23C00"/>
                </a:solidFill>
              </a:rPr>
              <a:t>to encode the values</a:t>
            </a:r>
          </a:p>
          <a:p>
            <a:r>
              <a:rPr lang="en-US" sz="2000" dirty="0" smtClean="0">
                <a:solidFill>
                  <a:srgbClr val="B23C00"/>
                </a:solidFill>
              </a:rPr>
              <a:t>as a line. </a:t>
            </a:r>
          </a:p>
          <a:p>
            <a:endParaRPr lang="en-US" sz="2000" dirty="0">
              <a:solidFill>
                <a:srgbClr val="B23C00"/>
              </a:solidFill>
            </a:endParaRPr>
          </a:p>
          <a:p>
            <a:r>
              <a:rPr lang="en-US" sz="2000" dirty="0" smtClean="0">
                <a:solidFill>
                  <a:srgbClr val="B23C00"/>
                </a:solidFill>
              </a:rPr>
              <a:t>The departments are</a:t>
            </a:r>
          </a:p>
          <a:p>
            <a:r>
              <a:rPr lang="en-US" sz="2000" dirty="0" smtClean="0">
                <a:solidFill>
                  <a:srgbClr val="B23C00"/>
                </a:solidFill>
              </a:rPr>
              <a:t>independent of each</a:t>
            </a:r>
          </a:p>
          <a:p>
            <a:r>
              <a:rPr lang="en-US" sz="2000" dirty="0" smtClean="0">
                <a:solidFill>
                  <a:srgbClr val="B23C00"/>
                </a:solidFill>
              </a:rPr>
              <a:t>other and have no</a:t>
            </a:r>
          </a:p>
          <a:p>
            <a:r>
              <a:rPr lang="en-US" sz="2000" dirty="0" smtClean="0">
                <a:solidFill>
                  <a:srgbClr val="B23C00"/>
                </a:solidFill>
              </a:rPr>
              <a:t>particular order.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058396" y="6259139"/>
            <a:ext cx="1171164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800" b="1" dirty="0" smtClean="0">
                <a:solidFill>
                  <a:schemeClr val="bg1">
                    <a:lumMod val="65000"/>
                  </a:schemeClr>
                </a:solidFill>
              </a:rPr>
              <a:t>Now You See It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by Stephen Few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Analytics Press, 2009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3366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Make Abstract Data </a:t>
            </a:r>
            <a:r>
              <a:rPr lang="en-US" dirty="0" smtClean="0"/>
              <a:t>Visible</a:t>
            </a:r>
            <a:r>
              <a:rPr lang="en-US" i="1" dirty="0" smtClean="0"/>
              <a:t>, cont’d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579137"/>
          </a:xfrm>
        </p:spPr>
        <p:txBody>
          <a:bodyPr/>
          <a:lstStyle/>
          <a:p>
            <a:r>
              <a:rPr lang="en-US" dirty="0" smtClean="0"/>
              <a:t>A more reasonable graph: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31</a:t>
            </a:fld>
            <a:endParaRPr lang="en-US"/>
          </a:p>
        </p:txBody>
      </p:sp>
      <p:pic>
        <p:nvPicPr>
          <p:cNvPr id="5" name="Picture 4" descr="Screen Shot 2014-11-09 at 10.30.5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0853" y="2089150"/>
            <a:ext cx="5080000" cy="34417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058396" y="6259139"/>
            <a:ext cx="1171164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800" b="1" dirty="0" smtClean="0">
                <a:solidFill>
                  <a:schemeClr val="bg1">
                    <a:lumMod val="65000"/>
                  </a:schemeClr>
                </a:solidFill>
              </a:rPr>
              <a:t>Now You See It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by Stephen Few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Analytics Press, 2009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08902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Make Abstract Data </a:t>
            </a:r>
            <a:r>
              <a:rPr lang="en-US" dirty="0" smtClean="0"/>
              <a:t>Visible</a:t>
            </a:r>
            <a:r>
              <a:rPr lang="en-US" i="1" dirty="0" smtClean="0"/>
              <a:t>, cont’d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1"/>
            <a:ext cx="8229600" cy="1036332"/>
          </a:xfrm>
        </p:spPr>
        <p:txBody>
          <a:bodyPr/>
          <a:lstStyle/>
          <a:p>
            <a:r>
              <a:rPr lang="en-US" dirty="0" smtClean="0"/>
              <a:t>Which graph best allows you to rank and compare the top sales regions?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32</a:t>
            </a:fld>
            <a:endParaRPr lang="en-US"/>
          </a:p>
        </p:txBody>
      </p:sp>
      <p:pic>
        <p:nvPicPr>
          <p:cNvPr id="5" name="Picture 4" descr="Screen Shot 2014-11-09 at 10.31.3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806" y="2495671"/>
            <a:ext cx="8503827" cy="303642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058396" y="6259139"/>
            <a:ext cx="1171164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800" b="1" dirty="0" smtClean="0">
                <a:solidFill>
                  <a:schemeClr val="bg1">
                    <a:lumMod val="65000"/>
                  </a:schemeClr>
                </a:solidFill>
              </a:rPr>
              <a:t>Now You See It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by Stephen Few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Analytics Press, 2009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39557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Pre-Attentive Attributes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Attributes of visual images that we perceive </a:t>
            </a:r>
            <a:br>
              <a:rPr lang="en-US" dirty="0" smtClean="0"/>
            </a:br>
            <a:r>
              <a:rPr lang="en-US" dirty="0" smtClean="0">
                <a:solidFill>
                  <a:srgbClr val="B23C00"/>
                </a:solidFill>
              </a:rPr>
              <a:t>pre-attentively</a:t>
            </a:r>
            <a:r>
              <a:rPr lang="en-US" dirty="0" smtClean="0"/>
              <a:t>—prior to conscious awareness.</a:t>
            </a:r>
          </a:p>
          <a:p>
            <a:pPr lvl="5"/>
            <a:endParaRPr lang="en-US" dirty="0" smtClean="0"/>
          </a:p>
          <a:p>
            <a:pPr lvl="1"/>
            <a:r>
              <a:rPr lang="en-US" dirty="0" smtClean="0"/>
              <a:t>length</a:t>
            </a:r>
          </a:p>
          <a:p>
            <a:pPr lvl="1"/>
            <a:r>
              <a:rPr lang="en-US" dirty="0" smtClean="0"/>
              <a:t>width</a:t>
            </a:r>
          </a:p>
          <a:p>
            <a:pPr lvl="1"/>
            <a:r>
              <a:rPr lang="en-US" dirty="0" smtClean="0"/>
              <a:t>orientation</a:t>
            </a:r>
          </a:p>
          <a:p>
            <a:pPr lvl="1"/>
            <a:r>
              <a:rPr lang="en-US" dirty="0" smtClean="0"/>
              <a:t>size</a:t>
            </a:r>
          </a:p>
          <a:p>
            <a:pPr lvl="1"/>
            <a:r>
              <a:rPr lang="en-US" dirty="0" smtClean="0"/>
              <a:t>shape</a:t>
            </a:r>
          </a:p>
          <a:p>
            <a:pPr lvl="1"/>
            <a:r>
              <a:rPr lang="en-US" dirty="0" smtClean="0"/>
              <a:t>curvature</a:t>
            </a:r>
          </a:p>
          <a:p>
            <a:pPr lvl="1"/>
            <a:r>
              <a:rPr lang="en-US" dirty="0" smtClean="0"/>
              <a:t>enclosure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4206244" y="2423171"/>
            <a:ext cx="3840528" cy="27324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69900" indent="-4699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0000"/>
              <a:buFont typeface="Wingdings" charset="0"/>
              <a:buChar char="o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charset="0"/>
              <a:buChar char="n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377950" indent="-468313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charset="0"/>
              <a:buChar char="o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827213" indent="-43815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charset="0"/>
              <a:buChar char="n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297113" indent="-468313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0"/>
              <a:buChar char="o"/>
              <a:defRPr sz="1200">
                <a:solidFill>
                  <a:schemeClr val="tx1"/>
                </a:solidFill>
                <a:latin typeface="+mn-lt"/>
                <a:ea typeface="+mn-ea"/>
              </a:defRPr>
            </a:lvl5pPr>
            <a:lvl6pPr marL="2754313" indent="-468313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0"/>
              <a:buChar char="o"/>
              <a:defRPr sz="1200">
                <a:solidFill>
                  <a:schemeClr val="tx1"/>
                </a:solidFill>
                <a:latin typeface="+mn-lt"/>
                <a:ea typeface="+mn-ea"/>
              </a:defRPr>
            </a:lvl6pPr>
            <a:lvl7pPr marL="3211513" indent="-468313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0"/>
              <a:buChar char="o"/>
              <a:defRPr sz="1200">
                <a:solidFill>
                  <a:schemeClr val="tx1"/>
                </a:solidFill>
                <a:latin typeface="+mn-lt"/>
                <a:ea typeface="+mn-ea"/>
              </a:defRPr>
            </a:lvl7pPr>
            <a:lvl8pPr marL="3668713" indent="-468313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0"/>
              <a:buChar char="o"/>
              <a:defRPr sz="1200">
                <a:solidFill>
                  <a:schemeClr val="tx1"/>
                </a:solidFill>
                <a:latin typeface="+mn-lt"/>
                <a:ea typeface="+mn-ea"/>
              </a:defRPr>
            </a:lvl8pPr>
            <a:lvl9pPr marL="4125913" indent="-468313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0"/>
              <a:buChar char="o"/>
              <a:defRPr sz="12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lvl="1"/>
            <a:r>
              <a:rPr lang="en-US" dirty="0"/>
              <a:t>spatial grouping</a:t>
            </a:r>
          </a:p>
          <a:p>
            <a:pPr lvl="1"/>
            <a:r>
              <a:rPr lang="en-US" dirty="0" smtClean="0"/>
              <a:t>blur</a:t>
            </a:r>
          </a:p>
          <a:p>
            <a:pPr lvl="1"/>
            <a:r>
              <a:rPr lang="en-US" dirty="0" smtClean="0"/>
              <a:t>hue</a:t>
            </a:r>
          </a:p>
          <a:p>
            <a:pPr lvl="1"/>
            <a:r>
              <a:rPr lang="en-US" dirty="0" smtClean="0"/>
              <a:t>color intensity</a:t>
            </a:r>
          </a:p>
          <a:p>
            <a:pPr lvl="1"/>
            <a:r>
              <a:rPr lang="en-US" dirty="0" smtClean="0"/>
              <a:t>2-D position</a:t>
            </a:r>
          </a:p>
          <a:p>
            <a:pPr lvl="1"/>
            <a:r>
              <a:rPr lang="en-US" dirty="0" smtClean="0"/>
              <a:t>direction of motion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06411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Pre-Attentive </a:t>
            </a:r>
            <a:r>
              <a:rPr lang="en-US" dirty="0" smtClean="0"/>
              <a:t>Attributes</a:t>
            </a:r>
            <a:r>
              <a:rPr lang="en-US" i="1" dirty="0" smtClean="0"/>
              <a:t>, cont’d</a:t>
            </a:r>
            <a:endParaRPr lang="en-US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34</a:t>
            </a:fld>
            <a:endParaRPr lang="en-US"/>
          </a:p>
        </p:txBody>
      </p:sp>
      <p:pic>
        <p:nvPicPr>
          <p:cNvPr id="6" name="Picture 5" descr="Screen Shot 2014-11-09 at 10.37.1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430" y="1216449"/>
            <a:ext cx="6285496" cy="504716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478573" y="6629365"/>
            <a:ext cx="4573938" cy="215444"/>
          </a:xfrm>
          <a:prstGeom prst="rect">
            <a:avLst/>
          </a:prstGeom>
          <a:solidFill>
            <a:srgbClr val="F2F2F2"/>
          </a:solidFill>
        </p:spPr>
        <p:txBody>
          <a:bodyPr wrap="none" rtlCol="0">
            <a:spAutoFit/>
          </a:bodyPr>
          <a:lstStyle/>
          <a:p>
            <a:r>
              <a:rPr lang="en-US" sz="800" dirty="0">
                <a:hlinkClick r:id="rId3"/>
              </a:rPr>
              <a:t>http://jthsinstructionaltechnology.blogspot.com/2012/10/infographics-explained-and-why-</a:t>
            </a:r>
            <a:r>
              <a:rPr lang="en-US" sz="800" dirty="0" smtClean="0">
                <a:hlinkClick r:id="rId3"/>
              </a:rPr>
              <a:t>you.html</a:t>
            </a:r>
            <a:r>
              <a:rPr lang="en-US" sz="800" dirty="0" smtClean="0"/>
              <a:t> 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355081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of Pre</a:t>
            </a:r>
            <a:r>
              <a:rPr lang="en-US" dirty="0"/>
              <a:t>-Attentive </a:t>
            </a:r>
            <a:r>
              <a:rPr lang="en-US" dirty="0" smtClean="0"/>
              <a:t>Attributes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35</a:t>
            </a:fld>
            <a:endParaRPr lang="en-US"/>
          </a:p>
        </p:txBody>
      </p:sp>
      <p:pic>
        <p:nvPicPr>
          <p:cNvPr id="5" name="Picture 4" descr="Screen Shot 2014-11-09 at 10.39.1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263" y="1600220"/>
            <a:ext cx="8467370" cy="420619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058396" y="6259139"/>
            <a:ext cx="1171164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800" b="1" dirty="0" smtClean="0">
                <a:solidFill>
                  <a:schemeClr val="bg1">
                    <a:lumMod val="65000"/>
                  </a:schemeClr>
                </a:solidFill>
              </a:rPr>
              <a:t>Now You See It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by Stephen Few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Analytics Press, 2009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23204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of Pre-Attentive </a:t>
            </a:r>
            <a:r>
              <a:rPr lang="en-US" dirty="0" smtClean="0"/>
              <a:t>Attributes</a:t>
            </a:r>
            <a:r>
              <a:rPr lang="en-US" i="1" dirty="0" smtClean="0"/>
              <a:t>, cont’d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3139429"/>
          </a:xfrm>
        </p:spPr>
        <p:txBody>
          <a:bodyPr/>
          <a:lstStyle/>
          <a:p>
            <a:r>
              <a:rPr lang="en-US" dirty="0" smtClean="0"/>
              <a:t>Sales revenue by region: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Add profits by region: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36</a:t>
            </a:fld>
            <a:endParaRPr lang="en-US"/>
          </a:p>
        </p:txBody>
      </p:sp>
      <p:pic>
        <p:nvPicPr>
          <p:cNvPr id="6" name="Picture 5" descr="Screen Shot 2014-11-09 at 10.58.0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928" y="1898337"/>
            <a:ext cx="8869633" cy="1804980"/>
          </a:xfrm>
          <a:prstGeom prst="rect">
            <a:avLst/>
          </a:prstGeom>
        </p:spPr>
      </p:pic>
      <p:pic>
        <p:nvPicPr>
          <p:cNvPr id="7" name="Picture 6" descr="Screen Shot 2014-11-09 at 11.00.0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928" y="4415721"/>
            <a:ext cx="8869583" cy="175644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058396" y="6259139"/>
            <a:ext cx="1171164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800" b="1" dirty="0" smtClean="0">
                <a:solidFill>
                  <a:schemeClr val="bg1">
                    <a:lumMod val="65000"/>
                  </a:schemeClr>
                </a:solidFill>
              </a:rPr>
              <a:t>Now You See It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by Stephen Few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Analytics Press, 2009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5919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4-11-09 at 11.02.0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30" y="1234464"/>
            <a:ext cx="5308495" cy="49972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of Pre-Attentive Attributes</a:t>
            </a:r>
            <a:r>
              <a:rPr lang="en-US" i="1" dirty="0"/>
              <a:t>, cont’d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1"/>
            <a:ext cx="8229600" cy="487698"/>
          </a:xfrm>
        </p:spPr>
        <p:txBody>
          <a:bodyPr/>
          <a:lstStyle/>
          <a:p>
            <a:r>
              <a:rPr lang="en-US" dirty="0" smtClean="0"/>
              <a:t>Heat map: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949414" y="6263609"/>
            <a:ext cx="1171164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800" b="1" dirty="0" smtClean="0">
                <a:solidFill>
                  <a:schemeClr val="bg1">
                    <a:lumMod val="65000"/>
                  </a:schemeClr>
                </a:solidFill>
              </a:rPr>
              <a:t>Now You See It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by Stephen Few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Analytics Press, 2009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97726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of Pre-Attentive Attributes</a:t>
            </a:r>
            <a:r>
              <a:rPr lang="en-US" i="1" dirty="0"/>
              <a:t>, cont’d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579137"/>
          </a:xfrm>
        </p:spPr>
        <p:txBody>
          <a:bodyPr/>
          <a:lstStyle/>
          <a:p>
            <a:r>
              <a:rPr lang="en-US" dirty="0" smtClean="0"/>
              <a:t>Heat map: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38</a:t>
            </a:fld>
            <a:endParaRPr lang="en-US"/>
          </a:p>
        </p:txBody>
      </p:sp>
      <p:pic>
        <p:nvPicPr>
          <p:cNvPr id="5" name="Picture 4" descr="Screen Shot 2014-11-09 at 11.04.1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19" y="1234464"/>
            <a:ext cx="4846267" cy="494755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949414" y="6263609"/>
            <a:ext cx="1171164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800" b="1" dirty="0" smtClean="0">
                <a:solidFill>
                  <a:schemeClr val="bg1">
                    <a:lumMod val="65000"/>
                  </a:schemeClr>
                </a:solidFill>
              </a:rPr>
              <a:t>Now You See It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by Stephen Few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Analytics Press, 2009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15912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Quantitative Perceptions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39</a:t>
            </a:fld>
            <a:endParaRPr lang="en-US"/>
          </a:p>
        </p:txBody>
      </p:sp>
      <p:pic>
        <p:nvPicPr>
          <p:cNvPr id="5" name="Picture 4" descr="Screen Shot 2014-11-09 at 10.43.2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9970" y="1234464"/>
            <a:ext cx="4603761" cy="562353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65806" y="5714975"/>
            <a:ext cx="1171164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800" b="1" dirty="0" smtClean="0">
                <a:solidFill>
                  <a:schemeClr val="bg1">
                    <a:lumMod val="65000"/>
                  </a:schemeClr>
                </a:solidFill>
              </a:rPr>
              <a:t>Now You See It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by Stephen Few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Analytics Press, 2009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96028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Data Analysis?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968209"/>
          </a:xfrm>
        </p:spPr>
        <p:txBody>
          <a:bodyPr/>
          <a:lstStyle/>
          <a:p>
            <a:r>
              <a:rPr lang="en-US" dirty="0" smtClean="0">
                <a:solidFill>
                  <a:srgbClr val="B23C00"/>
                </a:solidFill>
              </a:rPr>
              <a:t>Analysis: </a:t>
            </a:r>
            <a:r>
              <a:rPr lang="en-US" dirty="0" smtClean="0"/>
              <a:t>Take things apart to understand them.</a:t>
            </a:r>
          </a:p>
          <a:p>
            <a:pPr lvl="6"/>
            <a:endParaRPr lang="en-US" dirty="0" smtClean="0"/>
          </a:p>
          <a:p>
            <a:r>
              <a:rPr lang="en-US" dirty="0" smtClean="0">
                <a:solidFill>
                  <a:srgbClr val="B23C00"/>
                </a:solidFill>
              </a:rPr>
              <a:t>Data analysis: </a:t>
            </a:r>
            <a:r>
              <a:rPr lang="en-US" dirty="0" smtClean="0"/>
              <a:t>Make sense of data.</a:t>
            </a:r>
          </a:p>
          <a:p>
            <a:pPr lvl="1"/>
            <a:r>
              <a:rPr lang="en-US" dirty="0" smtClean="0"/>
              <a:t>Meanings reside in data.</a:t>
            </a:r>
          </a:p>
          <a:p>
            <a:pPr lvl="7"/>
            <a:endParaRPr lang="en-US" dirty="0" smtClean="0"/>
          </a:p>
          <a:p>
            <a:r>
              <a:rPr lang="en-US" dirty="0" smtClean="0"/>
              <a:t>Take the data apart to understand </a:t>
            </a:r>
            <a:br>
              <a:rPr lang="en-US" dirty="0" smtClean="0"/>
            </a:br>
            <a:r>
              <a:rPr lang="en-US" dirty="0" smtClean="0"/>
              <a:t>relationships among the parts.</a:t>
            </a:r>
          </a:p>
          <a:p>
            <a:pPr lvl="1"/>
            <a:r>
              <a:rPr lang="en-US" dirty="0" smtClean="0"/>
              <a:t>How does this part relate to that part?</a:t>
            </a:r>
          </a:p>
          <a:p>
            <a:pPr lvl="1"/>
            <a:r>
              <a:rPr lang="en-US" dirty="0" smtClean="0"/>
              <a:t>Are they similar or different?</a:t>
            </a:r>
          </a:p>
          <a:p>
            <a:pPr lvl="1"/>
            <a:r>
              <a:rPr lang="en-US" dirty="0" smtClean="0"/>
              <a:t>How are they changing?</a:t>
            </a:r>
          </a:p>
          <a:p>
            <a:pPr lvl="1"/>
            <a:r>
              <a:rPr lang="en-US" dirty="0" smtClean="0"/>
              <a:t>Does one part’s change cause another part </a:t>
            </a:r>
            <a:br>
              <a:rPr lang="en-US" dirty="0" smtClean="0"/>
            </a:br>
            <a:r>
              <a:rPr lang="en-US" dirty="0" smtClean="0"/>
              <a:t>to change?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5204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Prerequisites for a Successful Data Analyst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B23C00"/>
                </a:solidFill>
              </a:rPr>
              <a:t>Interested</a:t>
            </a:r>
          </a:p>
          <a:p>
            <a:pPr lvl="1"/>
            <a:r>
              <a:rPr lang="en-US" dirty="0" smtClean="0"/>
              <a:t>You must care about the data.</a:t>
            </a:r>
          </a:p>
          <a:p>
            <a:pPr lvl="1"/>
            <a:r>
              <a:rPr lang="en-US" dirty="0" smtClean="0"/>
              <a:t>Sense that what you do is important and valuable.</a:t>
            </a:r>
          </a:p>
          <a:p>
            <a:pPr lvl="5"/>
            <a:endParaRPr lang="en-US" dirty="0" smtClean="0"/>
          </a:p>
          <a:p>
            <a:r>
              <a:rPr lang="en-US" dirty="0" smtClean="0">
                <a:solidFill>
                  <a:srgbClr val="B23C00"/>
                </a:solidFill>
              </a:rPr>
              <a:t>Curious</a:t>
            </a:r>
          </a:p>
          <a:p>
            <a:pPr lvl="1"/>
            <a:r>
              <a:rPr lang="en-US" dirty="0" smtClean="0"/>
              <a:t>Enjoy figuring things out.</a:t>
            </a:r>
          </a:p>
          <a:p>
            <a:pPr lvl="1"/>
            <a:r>
              <a:rPr lang="en-US" dirty="0" smtClean="0"/>
              <a:t>Wonder how things work or why they happen.</a:t>
            </a:r>
          </a:p>
          <a:p>
            <a:pPr lvl="1"/>
            <a:r>
              <a:rPr lang="en-US" dirty="0" smtClean="0"/>
              <a:t>Crave information.</a:t>
            </a:r>
          </a:p>
          <a:p>
            <a:pPr lvl="5"/>
            <a:endParaRPr lang="en-US" dirty="0" smtClean="0"/>
          </a:p>
          <a:p>
            <a:r>
              <a:rPr lang="en-US" dirty="0" smtClean="0">
                <a:solidFill>
                  <a:srgbClr val="B23C00"/>
                </a:solidFill>
              </a:rPr>
              <a:t>Self-motivated</a:t>
            </a:r>
          </a:p>
          <a:p>
            <a:pPr lvl="1"/>
            <a:r>
              <a:rPr lang="en-US" dirty="0" smtClean="0"/>
              <a:t>Don’t need to be told what to do.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768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Prerequisites</a:t>
            </a:r>
            <a:r>
              <a:rPr lang="en-US" i="1" dirty="0" smtClean="0"/>
              <a:t>, cont’d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B23C00"/>
                </a:solidFill>
              </a:rPr>
              <a:t>Open-minded and flexible</a:t>
            </a:r>
          </a:p>
          <a:p>
            <a:pPr lvl="1"/>
            <a:r>
              <a:rPr lang="en-US" dirty="0" smtClean="0"/>
              <a:t>Willingness to accept what you find.</a:t>
            </a:r>
          </a:p>
          <a:p>
            <a:pPr lvl="1"/>
            <a:r>
              <a:rPr lang="en-US" dirty="0" smtClean="0"/>
              <a:t>Willingness to discover </a:t>
            </a:r>
            <a:r>
              <a:rPr lang="en-US" smtClean="0"/>
              <a:t>that you </a:t>
            </a:r>
            <a:r>
              <a:rPr lang="en-US" dirty="0" smtClean="0"/>
              <a:t>are wrong.</a:t>
            </a:r>
          </a:p>
          <a:p>
            <a:pPr lvl="5"/>
            <a:endParaRPr lang="en-US" dirty="0" smtClean="0"/>
          </a:p>
          <a:p>
            <a:r>
              <a:rPr lang="en-US" dirty="0" smtClean="0">
                <a:solidFill>
                  <a:srgbClr val="B23C00"/>
                </a:solidFill>
              </a:rPr>
              <a:t>Imaginative</a:t>
            </a:r>
          </a:p>
          <a:p>
            <a:pPr lvl="1"/>
            <a:r>
              <a:rPr lang="en-US" dirty="0" smtClean="0"/>
              <a:t>Creativity to navigate unknown territories.</a:t>
            </a:r>
          </a:p>
          <a:p>
            <a:pPr lvl="1"/>
            <a:r>
              <a:rPr lang="en-US" dirty="0" smtClean="0"/>
              <a:t>Repeatedly ask “what if I try this?”</a:t>
            </a:r>
          </a:p>
          <a:p>
            <a:pPr lvl="5"/>
            <a:endParaRPr lang="en-US" dirty="0" smtClean="0"/>
          </a:p>
          <a:p>
            <a:r>
              <a:rPr lang="en-US" dirty="0" smtClean="0">
                <a:solidFill>
                  <a:srgbClr val="B23C00"/>
                </a:solidFill>
              </a:rPr>
              <a:t>Skeptical</a:t>
            </a:r>
            <a:endParaRPr lang="en-US" dirty="0">
              <a:solidFill>
                <a:srgbClr val="B23C00"/>
              </a:solidFill>
            </a:endParaRPr>
          </a:p>
          <a:p>
            <a:pPr lvl="1"/>
            <a:r>
              <a:rPr lang="en-US" dirty="0" smtClean="0"/>
              <a:t>Never be entirely sure of the data or the methods.</a:t>
            </a:r>
          </a:p>
          <a:p>
            <a:pPr lvl="1"/>
            <a:r>
              <a:rPr lang="en-US" dirty="0" smtClean="0"/>
              <a:t>Be willing to look from a different perspective.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1854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Prerequisites</a:t>
            </a:r>
            <a:r>
              <a:rPr lang="en-US" i="1" dirty="0"/>
              <a:t>, cont’d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B23C00"/>
                </a:solidFill>
              </a:rPr>
              <a:t>Aware of what’s worthwhile</a:t>
            </a:r>
          </a:p>
          <a:p>
            <a:pPr lvl="1"/>
            <a:r>
              <a:rPr lang="en-US" dirty="0" smtClean="0"/>
              <a:t>Have priorities.</a:t>
            </a:r>
          </a:p>
          <a:p>
            <a:pPr lvl="1"/>
            <a:r>
              <a:rPr lang="en-US" dirty="0" smtClean="0"/>
              <a:t>Not all data is equally valuable.</a:t>
            </a:r>
          </a:p>
          <a:p>
            <a:pPr lvl="5"/>
            <a:endParaRPr lang="en-US" dirty="0" smtClean="0"/>
          </a:p>
          <a:p>
            <a:r>
              <a:rPr lang="en-US" dirty="0" smtClean="0">
                <a:solidFill>
                  <a:srgbClr val="B23C00"/>
                </a:solidFill>
              </a:rPr>
              <a:t>Methodical</a:t>
            </a:r>
          </a:p>
          <a:p>
            <a:pPr lvl="1"/>
            <a:r>
              <a:rPr lang="en-US" dirty="0" smtClean="0"/>
              <a:t>Repeat known successful processes until the goal is reached.</a:t>
            </a:r>
          </a:p>
          <a:p>
            <a:pPr lvl="5"/>
            <a:endParaRPr lang="en-US" dirty="0" smtClean="0"/>
          </a:p>
          <a:p>
            <a:r>
              <a:rPr lang="en-US" dirty="0" smtClean="0">
                <a:solidFill>
                  <a:srgbClr val="B23C00"/>
                </a:solidFill>
              </a:rPr>
              <a:t>Capable of spotting patterns</a:t>
            </a:r>
          </a:p>
          <a:p>
            <a:pPr lvl="1"/>
            <a:r>
              <a:rPr lang="en-US" dirty="0" smtClean="0"/>
              <a:t>Discern patterns of meaning within visual representations of data.</a:t>
            </a:r>
          </a:p>
          <a:p>
            <a:pPr lvl="1"/>
            <a:r>
              <a:rPr lang="en-US" dirty="0" smtClean="0"/>
              <a:t>Spot meaningful patterns and ignore the rest.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8843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Prerequisites</a:t>
            </a:r>
            <a:r>
              <a:rPr lang="en-US" i="1" dirty="0"/>
              <a:t>, cont’d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B23300"/>
                </a:solidFill>
              </a:rPr>
              <a:t>Analytical</a:t>
            </a:r>
          </a:p>
          <a:p>
            <a:pPr lvl="1"/>
            <a:r>
              <a:rPr lang="en-US" dirty="0" smtClean="0"/>
              <a:t>Recognize the individual parts of something complex and how the parts relate to one another.</a:t>
            </a:r>
          </a:p>
          <a:p>
            <a:pPr lvl="5"/>
            <a:endParaRPr lang="en-US" dirty="0" smtClean="0"/>
          </a:p>
          <a:p>
            <a:r>
              <a:rPr lang="en-US" dirty="0" err="1" smtClean="0">
                <a:solidFill>
                  <a:srgbClr val="B23300"/>
                </a:solidFill>
              </a:rPr>
              <a:t>Synthetical</a:t>
            </a:r>
            <a:endParaRPr lang="en-US" dirty="0" smtClean="0">
              <a:solidFill>
                <a:srgbClr val="B23300"/>
              </a:solidFill>
            </a:endParaRPr>
          </a:p>
          <a:p>
            <a:pPr lvl="1"/>
            <a:r>
              <a:rPr lang="en-US" dirty="0" smtClean="0"/>
              <a:t>Look at pieces and see how they may fit together.</a:t>
            </a:r>
          </a:p>
          <a:p>
            <a:pPr lvl="1"/>
            <a:r>
              <a:rPr lang="en-US" dirty="0" smtClean="0"/>
              <a:t>See the big picture.</a:t>
            </a:r>
          </a:p>
          <a:p>
            <a:pPr lvl="5"/>
            <a:endParaRPr lang="en-US" dirty="0" smtClean="0"/>
          </a:p>
          <a:p>
            <a:r>
              <a:rPr lang="en-US" dirty="0" smtClean="0">
                <a:solidFill>
                  <a:srgbClr val="B23300"/>
                </a:solidFill>
              </a:rPr>
              <a:t>Familiar with data</a:t>
            </a:r>
          </a:p>
          <a:p>
            <a:pPr lvl="1"/>
            <a:r>
              <a:rPr lang="en-US" dirty="0" smtClean="0"/>
              <a:t>Understand the rules and meanings of data.</a:t>
            </a:r>
          </a:p>
          <a:p>
            <a:pPr lvl="5"/>
            <a:endParaRPr lang="en-US" dirty="0" smtClean="0"/>
          </a:p>
          <a:p>
            <a:r>
              <a:rPr lang="en-US" dirty="0" smtClean="0">
                <a:solidFill>
                  <a:srgbClr val="B23300"/>
                </a:solidFill>
              </a:rPr>
              <a:t>Skilled</a:t>
            </a:r>
            <a:r>
              <a:rPr lang="en-US" dirty="0" smtClean="0"/>
              <a:t> in the practices of data analysis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7488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Analysis Tools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3047990"/>
          </a:xfrm>
        </p:spPr>
        <p:txBody>
          <a:bodyPr/>
          <a:lstStyle/>
          <a:p>
            <a:r>
              <a:rPr lang="en-US" dirty="0" smtClean="0"/>
              <a:t>Wrong: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Correct: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5</a:t>
            </a:fld>
            <a:endParaRPr lang="en-US"/>
          </a:p>
        </p:txBody>
      </p:sp>
      <p:grpSp>
        <p:nvGrpSpPr>
          <p:cNvPr id="20" name="Group 19"/>
          <p:cNvGrpSpPr/>
          <p:nvPr/>
        </p:nvGrpSpPr>
        <p:grpSpPr>
          <a:xfrm>
            <a:off x="1737391" y="2057415"/>
            <a:ext cx="5594132" cy="1097268"/>
            <a:chOff x="1737391" y="1874537"/>
            <a:chExt cx="5594132" cy="1097268"/>
          </a:xfrm>
        </p:grpSpPr>
        <p:sp>
          <p:nvSpPr>
            <p:cNvPr id="5" name="Rounded Rectangle 4"/>
            <p:cNvSpPr/>
            <p:nvPr/>
          </p:nvSpPr>
          <p:spPr bwMode="auto">
            <a:xfrm>
              <a:off x="3474732" y="1874537"/>
              <a:ext cx="1554463" cy="1097268"/>
            </a:xfrm>
            <a:prstGeom prst="roundRect">
              <a:avLst/>
            </a:prstGeom>
            <a:solidFill>
              <a:srgbClr val="FFF1E4"/>
            </a:solidFill>
            <a:ln w="9525" cap="flat" cmpd="sng" algn="ctr">
              <a:solidFill>
                <a:srgbClr val="B23C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000" b="0" i="0" u="none" strike="noStrike" cap="none" normalizeH="0" baseline="0" dirty="0" smtClean="0">
                  <a:ln>
                    <a:noFill/>
                  </a:ln>
                  <a:solidFill>
                    <a:srgbClr val="B23C00"/>
                  </a:solidFill>
                  <a:effectLst/>
                </a:rPr>
                <a:t>Data Analysis</a:t>
              </a:r>
            </a:p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2000" dirty="0" smtClean="0">
                  <a:solidFill>
                    <a:srgbClr val="B23C00"/>
                  </a:solidFill>
                </a:rPr>
                <a:t>Tool</a:t>
              </a:r>
              <a:endParaRPr kumimoji="0" lang="en-US" sz="2000" b="0" i="0" u="none" strike="noStrike" cap="none" normalizeH="0" baseline="0" dirty="0">
                <a:ln>
                  <a:noFill/>
                </a:ln>
                <a:solidFill>
                  <a:srgbClr val="B23C00"/>
                </a:solidFill>
                <a:effectLst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737391" y="2240293"/>
              <a:ext cx="72643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33CC"/>
                  </a:solidFill>
                </a:rPr>
                <a:t>Data</a:t>
              </a:r>
              <a:endParaRPr lang="en-US" dirty="0">
                <a:solidFill>
                  <a:srgbClr val="0033CC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6" idx="3"/>
              <a:endCxn id="5" idx="1"/>
            </p:cNvCxnSpPr>
            <p:nvPr/>
          </p:nvCxnSpPr>
          <p:spPr bwMode="auto">
            <a:xfrm flipV="1">
              <a:off x="2463822" y="2423171"/>
              <a:ext cx="1010910" cy="17177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0033CC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0" name="TextBox 9"/>
            <p:cNvSpPr txBox="1"/>
            <p:nvPr/>
          </p:nvSpPr>
          <p:spPr>
            <a:xfrm>
              <a:off x="6035024" y="2240293"/>
              <a:ext cx="129649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33CC"/>
                  </a:solidFill>
                </a:rPr>
                <a:t>Decisions</a:t>
              </a:r>
              <a:endParaRPr lang="en-US" dirty="0">
                <a:solidFill>
                  <a:srgbClr val="0033CC"/>
                </a:solidFill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 bwMode="auto">
            <a:xfrm flipV="1">
              <a:off x="5029195" y="2423171"/>
              <a:ext cx="1010910" cy="17177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0033CC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grpSp>
        <p:nvGrpSpPr>
          <p:cNvPr id="21" name="Group 20"/>
          <p:cNvGrpSpPr/>
          <p:nvPr/>
        </p:nvGrpSpPr>
        <p:grpSpPr>
          <a:xfrm>
            <a:off x="457245" y="4617707"/>
            <a:ext cx="8320949" cy="1097268"/>
            <a:chOff x="457245" y="4434829"/>
            <a:chExt cx="8320949" cy="1097268"/>
          </a:xfrm>
        </p:grpSpPr>
        <p:sp>
          <p:nvSpPr>
            <p:cNvPr id="12" name="Rounded Rectangle 11"/>
            <p:cNvSpPr/>
            <p:nvPr/>
          </p:nvSpPr>
          <p:spPr bwMode="auto">
            <a:xfrm>
              <a:off x="2194586" y="4434829"/>
              <a:ext cx="1554463" cy="1097268"/>
            </a:xfrm>
            <a:prstGeom prst="roundRect">
              <a:avLst/>
            </a:prstGeom>
            <a:solidFill>
              <a:srgbClr val="FFF1E4"/>
            </a:solidFill>
            <a:ln w="9525" cap="flat" cmpd="sng" algn="ctr">
              <a:solidFill>
                <a:srgbClr val="B23C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000" b="0" i="0" u="none" strike="noStrike" cap="none" normalizeH="0" baseline="0" dirty="0" smtClean="0">
                  <a:ln>
                    <a:noFill/>
                  </a:ln>
                  <a:solidFill>
                    <a:srgbClr val="B23C00"/>
                  </a:solidFill>
                  <a:effectLst/>
                </a:rPr>
                <a:t>Data Analysis</a:t>
              </a:r>
            </a:p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2000" dirty="0" smtClean="0">
                  <a:solidFill>
                    <a:srgbClr val="B23C00"/>
                  </a:solidFill>
                </a:rPr>
                <a:t>Tool</a:t>
              </a:r>
              <a:endParaRPr kumimoji="0" lang="en-US" sz="2000" b="0" i="0" u="none" strike="noStrike" cap="none" normalizeH="0" baseline="0" dirty="0">
                <a:ln>
                  <a:noFill/>
                </a:ln>
                <a:solidFill>
                  <a:srgbClr val="B23C00"/>
                </a:solidFill>
                <a:effectLst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57245" y="4800585"/>
              <a:ext cx="72643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33CC"/>
                  </a:solidFill>
                </a:rPr>
                <a:t>Data</a:t>
              </a:r>
              <a:endParaRPr lang="en-US" dirty="0">
                <a:solidFill>
                  <a:srgbClr val="0033CC"/>
                </a:solidFill>
              </a:endParaRPr>
            </a:p>
          </p:txBody>
        </p:sp>
        <p:cxnSp>
          <p:nvCxnSpPr>
            <p:cNvPr id="14" name="Straight Arrow Connector 13"/>
            <p:cNvCxnSpPr>
              <a:stCxn id="13" idx="3"/>
              <a:endCxn id="12" idx="1"/>
            </p:cNvCxnSpPr>
            <p:nvPr/>
          </p:nvCxnSpPr>
          <p:spPr bwMode="auto">
            <a:xfrm flipV="1">
              <a:off x="1183676" y="4983463"/>
              <a:ext cx="1010910" cy="17177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0033CC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5" name="TextBox 14"/>
            <p:cNvSpPr txBox="1"/>
            <p:nvPr/>
          </p:nvSpPr>
          <p:spPr>
            <a:xfrm>
              <a:off x="7481695" y="4800585"/>
              <a:ext cx="129649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33CC"/>
                  </a:solidFill>
                </a:rPr>
                <a:t>Decisions</a:t>
              </a:r>
              <a:endParaRPr lang="en-US" dirty="0">
                <a:solidFill>
                  <a:srgbClr val="0033CC"/>
                </a:solidFill>
              </a:endParaRPr>
            </a:p>
          </p:txBody>
        </p:sp>
        <p:cxnSp>
          <p:nvCxnSpPr>
            <p:cNvPr id="16" name="Straight Arrow Connector 15"/>
            <p:cNvCxnSpPr/>
            <p:nvPr/>
          </p:nvCxnSpPr>
          <p:spPr bwMode="auto">
            <a:xfrm flipV="1">
              <a:off x="6492219" y="4983463"/>
              <a:ext cx="1010910" cy="17177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0033CC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8" name="Rounded Rectangle 17"/>
            <p:cNvSpPr/>
            <p:nvPr/>
          </p:nvSpPr>
          <p:spPr bwMode="auto">
            <a:xfrm>
              <a:off x="4754878" y="4617707"/>
              <a:ext cx="1737341" cy="731512"/>
            </a:xfrm>
            <a:prstGeom prst="roundRect">
              <a:avLst/>
            </a:prstGeom>
            <a:solidFill>
              <a:srgbClr val="A6F0FF"/>
            </a:solidFill>
            <a:ln w="9525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000" b="0" i="0" u="none" strike="noStrike" cap="none" normalizeH="0" baseline="0" dirty="0" smtClean="0">
                  <a:ln>
                    <a:noFill/>
                  </a:ln>
                  <a:solidFill>
                    <a:srgbClr val="0033CC"/>
                  </a:solidFill>
                  <a:effectLst/>
                </a:rPr>
                <a:t>Data Visualization</a:t>
              </a:r>
              <a:endParaRPr kumimoji="0" lang="en-US" sz="2000" b="0" i="0" u="none" strike="noStrike" cap="none" normalizeH="0" baseline="0" dirty="0">
                <a:ln>
                  <a:noFill/>
                </a:ln>
                <a:solidFill>
                  <a:srgbClr val="0033CC"/>
                </a:solidFill>
                <a:effectLst/>
              </a:endParaRPr>
            </a:p>
          </p:txBody>
        </p:sp>
        <p:cxnSp>
          <p:nvCxnSpPr>
            <p:cNvPr id="19" name="Straight Arrow Connector 18"/>
            <p:cNvCxnSpPr/>
            <p:nvPr/>
          </p:nvCxnSpPr>
          <p:spPr bwMode="auto">
            <a:xfrm flipV="1">
              <a:off x="3749049" y="4983463"/>
              <a:ext cx="1010910" cy="17177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0033CC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9456632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Analysis </a:t>
            </a:r>
            <a:r>
              <a:rPr lang="en-US" dirty="0" smtClean="0"/>
              <a:t>Tools</a:t>
            </a:r>
            <a:r>
              <a:rPr lang="en-US" i="1" dirty="0" smtClean="0"/>
              <a:t>, cont’d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295400"/>
            <a:ext cx="8412433" cy="4835525"/>
          </a:xfrm>
        </p:spPr>
        <p:txBody>
          <a:bodyPr/>
          <a:lstStyle/>
          <a:p>
            <a:r>
              <a:rPr lang="en-US" dirty="0" smtClean="0">
                <a:solidFill>
                  <a:srgbClr val="B23C00"/>
                </a:solidFill>
              </a:rPr>
              <a:t>Tableau </a:t>
            </a:r>
            <a:r>
              <a:rPr lang="en-US" dirty="0" smtClean="0">
                <a:solidFill>
                  <a:srgbClr val="B23C00"/>
                </a:solidFill>
              </a:rPr>
              <a:t>Public</a:t>
            </a:r>
            <a:endParaRPr lang="en-US" dirty="0" smtClean="0">
              <a:solidFill>
                <a:srgbClr val="B23C00"/>
              </a:solidFill>
            </a:endParaRPr>
          </a:p>
          <a:p>
            <a:pPr lvl="1"/>
            <a:r>
              <a:rPr lang="en-US" dirty="0" smtClean="0"/>
              <a:t>Create data visualizations for the web.</a:t>
            </a:r>
          </a:p>
          <a:p>
            <a:pPr lvl="1"/>
            <a:r>
              <a:rPr lang="en-US" dirty="0" smtClean="0"/>
              <a:t>Choose from a palette of visual widgets.</a:t>
            </a:r>
          </a:p>
          <a:p>
            <a:pPr lvl="1"/>
            <a:r>
              <a:rPr lang="en-US" dirty="0"/>
              <a:t>Free: </a:t>
            </a:r>
            <a:r>
              <a:rPr lang="en-US" dirty="0">
                <a:hlinkClick r:id="rId2"/>
              </a:rPr>
              <a:t>http://www.tableausoftware.com/products/</a:t>
            </a:r>
            <a:r>
              <a:rPr lang="en-US" dirty="0" smtClean="0">
                <a:hlinkClick r:id="rId2"/>
              </a:rPr>
              <a:t>public</a:t>
            </a:r>
            <a:r>
              <a:rPr lang="en-US" dirty="0" smtClean="0"/>
              <a:t> </a:t>
            </a:r>
          </a:p>
          <a:p>
            <a:pPr lvl="5"/>
            <a:endParaRPr lang="en-US" dirty="0" smtClean="0"/>
          </a:p>
          <a:p>
            <a:r>
              <a:rPr lang="en-US" dirty="0" smtClean="0">
                <a:solidFill>
                  <a:srgbClr val="B23C00"/>
                </a:solidFill>
              </a:rPr>
              <a:t>D3.js</a:t>
            </a:r>
          </a:p>
          <a:p>
            <a:pPr lvl="1"/>
            <a:r>
              <a:rPr lang="en-US" dirty="0" err="1" smtClean="0"/>
              <a:t>Javascript</a:t>
            </a:r>
            <a:r>
              <a:rPr lang="en-US" dirty="0" smtClean="0"/>
              <a:t> library for manipulating documents </a:t>
            </a:r>
            <a:br>
              <a:rPr lang="en-US" dirty="0" smtClean="0"/>
            </a:br>
            <a:r>
              <a:rPr lang="en-US" dirty="0" smtClean="0"/>
              <a:t>based on data.</a:t>
            </a:r>
          </a:p>
          <a:p>
            <a:pPr lvl="1"/>
            <a:r>
              <a:rPr lang="en-US" dirty="0" smtClean="0"/>
              <a:t>HTML, SVG, and CSS</a:t>
            </a:r>
          </a:p>
          <a:p>
            <a:pPr lvl="1"/>
            <a:r>
              <a:rPr lang="en-US" dirty="0" smtClean="0"/>
              <a:t>Allows great control over the visual result.</a:t>
            </a:r>
          </a:p>
          <a:p>
            <a:pPr lvl="1"/>
            <a:r>
              <a:rPr lang="en-US" dirty="0" smtClean="0"/>
              <a:t>Free: </a:t>
            </a:r>
            <a:r>
              <a:rPr lang="en-US" sz="1600" dirty="0" smtClean="0">
                <a:hlinkClick r:id="rId3"/>
              </a:rPr>
              <a:t>https</a:t>
            </a:r>
            <a:r>
              <a:rPr lang="en-US" sz="1600" dirty="0">
                <a:hlinkClick r:id="rId3"/>
              </a:rPr>
              <a:t>://github.com/mbostock/d3/releases/download/v3.4.13/d3.</a:t>
            </a:r>
            <a:r>
              <a:rPr lang="en-US" sz="1600" dirty="0" smtClean="0">
                <a:hlinkClick r:id="rId3"/>
              </a:rPr>
              <a:t>zip</a:t>
            </a:r>
            <a:r>
              <a:rPr lang="en-US" sz="1600" dirty="0" smtClean="0"/>
              <a:t> </a:t>
            </a:r>
            <a:endParaRPr lang="en-US" sz="1600" dirty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8927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Analysis Tools</a:t>
            </a:r>
            <a:r>
              <a:rPr lang="en-US" i="1" dirty="0"/>
              <a:t>, cont’d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solidFill>
                  <a:srgbClr val="B23C00"/>
                </a:solidFill>
              </a:rPr>
              <a:t>Highcharts</a:t>
            </a:r>
            <a:endParaRPr lang="en-US" dirty="0" smtClean="0">
              <a:solidFill>
                <a:srgbClr val="B23C00"/>
              </a:solidFill>
            </a:endParaRPr>
          </a:p>
          <a:p>
            <a:pPr lvl="1"/>
            <a:r>
              <a:rPr lang="en-US" dirty="0" err="1" smtClean="0"/>
              <a:t>Javascript</a:t>
            </a:r>
            <a:r>
              <a:rPr lang="en-US" dirty="0" smtClean="0"/>
              <a:t> library to create interactive web charts.</a:t>
            </a:r>
          </a:p>
          <a:p>
            <a:pPr lvl="1"/>
            <a:r>
              <a:rPr lang="en-US" dirty="0"/>
              <a:t>Free: </a:t>
            </a:r>
            <a:r>
              <a:rPr lang="en-US" dirty="0">
                <a:hlinkClick r:id="rId2"/>
              </a:rPr>
              <a:t>http://www.highcharts.com/products/</a:t>
            </a:r>
            <a:r>
              <a:rPr lang="en-US" dirty="0" smtClean="0">
                <a:hlinkClick r:id="rId2"/>
              </a:rPr>
              <a:t>highcharts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4257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Analyze Data?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53767"/>
            <a:ext cx="8320994" cy="5109842"/>
          </a:xfrm>
        </p:spPr>
        <p:txBody>
          <a:bodyPr/>
          <a:lstStyle/>
          <a:p>
            <a:r>
              <a:rPr lang="en-US" dirty="0" smtClean="0"/>
              <a:t>Understand and manage what’s happening now.</a:t>
            </a:r>
          </a:p>
          <a:p>
            <a:pPr lvl="1"/>
            <a:r>
              <a:rPr lang="en-US" dirty="0" smtClean="0"/>
              <a:t>Causes</a:t>
            </a:r>
            <a:endParaRPr lang="en-US" dirty="0"/>
          </a:p>
          <a:p>
            <a:pPr lvl="1"/>
            <a:r>
              <a:rPr lang="en-US" dirty="0" smtClean="0">
                <a:solidFill>
                  <a:srgbClr val="B23C00"/>
                </a:solidFill>
              </a:rPr>
              <a:t>Descriptive analytics</a:t>
            </a:r>
          </a:p>
          <a:p>
            <a:pPr lvl="5"/>
            <a:endParaRPr lang="en-US" dirty="0" smtClean="0"/>
          </a:p>
          <a:p>
            <a:r>
              <a:rPr lang="en-US" dirty="0" smtClean="0"/>
              <a:t>Predict what is likely to happen in the future.</a:t>
            </a:r>
          </a:p>
          <a:p>
            <a:pPr lvl="1"/>
            <a:r>
              <a:rPr lang="en-US" dirty="0" smtClean="0"/>
              <a:t>Create opportunities </a:t>
            </a:r>
          </a:p>
          <a:p>
            <a:pPr lvl="1"/>
            <a:r>
              <a:rPr lang="en-US" dirty="0" smtClean="0"/>
              <a:t>Prevent problems</a:t>
            </a:r>
          </a:p>
          <a:p>
            <a:pPr lvl="1"/>
            <a:r>
              <a:rPr lang="en-US" dirty="0" smtClean="0"/>
              <a:t>Determine what actions will cause this future.</a:t>
            </a:r>
          </a:p>
          <a:p>
            <a:pPr lvl="1"/>
            <a:r>
              <a:rPr lang="en-US" dirty="0" smtClean="0">
                <a:solidFill>
                  <a:srgbClr val="B23C00"/>
                </a:solidFill>
              </a:rPr>
              <a:t>Predictive analytics</a:t>
            </a:r>
          </a:p>
          <a:p>
            <a:pPr lvl="5"/>
            <a:endParaRPr lang="en-US" dirty="0" smtClean="0"/>
          </a:p>
          <a:p>
            <a:r>
              <a:rPr lang="en-US" dirty="0" smtClean="0"/>
              <a:t>Help with decision-making.</a:t>
            </a:r>
          </a:p>
          <a:p>
            <a:pPr lvl="1"/>
            <a:r>
              <a:rPr lang="en-US" dirty="0" smtClean="0">
                <a:solidFill>
                  <a:srgbClr val="B23C00"/>
                </a:solidFill>
              </a:rPr>
              <a:t>Prescriptive analytics</a:t>
            </a:r>
            <a:endParaRPr lang="en-US" dirty="0">
              <a:solidFill>
                <a:srgbClr val="B23C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7751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Becoming Acquainted with a Data Set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Ways to </a:t>
            </a:r>
            <a:r>
              <a:rPr lang="en-US" dirty="0" smtClean="0"/>
              <a:t>become acquainted </a:t>
            </a:r>
            <a:r>
              <a:rPr lang="en-US" dirty="0"/>
              <a:t>with a </a:t>
            </a:r>
            <a:r>
              <a:rPr lang="en-US" dirty="0" smtClean="0"/>
              <a:t>data set </a:t>
            </a:r>
            <a:r>
              <a:rPr lang="en-US" dirty="0"/>
              <a:t>for the </a:t>
            </a:r>
            <a:r>
              <a:rPr lang="en-US" dirty="0" smtClean="0"/>
              <a:t>first time.</a:t>
            </a:r>
          </a:p>
          <a:p>
            <a:pPr lvl="5"/>
            <a:endParaRPr lang="en-US" dirty="0"/>
          </a:p>
          <a:p>
            <a:pPr lvl="1"/>
            <a:r>
              <a:rPr lang="en-US" dirty="0" smtClean="0"/>
              <a:t>See </a:t>
            </a:r>
            <a:r>
              <a:rPr lang="en-US" dirty="0"/>
              <a:t>the paper:</a:t>
            </a:r>
            <a:br>
              <a:rPr lang="en-US" dirty="0"/>
            </a:br>
            <a:r>
              <a:rPr lang="en-US" dirty="0">
                <a:hlinkClick r:id="rId2"/>
              </a:rPr>
              <a:t>http://www.perceptualedge.com/articles/visual_business_intelligence/</a:t>
            </a:r>
            <a:r>
              <a:rPr lang="en-US" dirty="0" smtClean="0">
                <a:hlinkClick r:id="rId2"/>
              </a:rPr>
              <a:t>exploratory_vistas.pdf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0100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Quadrant">
  <a:themeElements>
    <a:clrScheme name="Quadrant 2">
      <a:dk1>
        <a:srgbClr val="000000"/>
      </a:dk1>
      <a:lt1>
        <a:srgbClr val="FFFFFF"/>
      </a:lt1>
      <a:dk2>
        <a:srgbClr val="420000"/>
      </a:dk2>
      <a:lt2>
        <a:srgbClr val="660000"/>
      </a:lt2>
      <a:accent1>
        <a:srgbClr val="CCCC00"/>
      </a:accent1>
      <a:accent2>
        <a:srgbClr val="999966"/>
      </a:accent2>
      <a:accent3>
        <a:srgbClr val="FFFFFF"/>
      </a:accent3>
      <a:accent4>
        <a:srgbClr val="000000"/>
      </a:accent4>
      <a:accent5>
        <a:srgbClr val="E2E2AA"/>
      </a:accent5>
      <a:accent6>
        <a:srgbClr val="8A8A5C"/>
      </a:accent6>
      <a:hlink>
        <a:srgbClr val="996633"/>
      </a:hlink>
      <a:folHlink>
        <a:srgbClr val="993300"/>
      </a:folHlink>
    </a:clrScheme>
    <a:fontScheme name="Quadrant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0"/>
          </a:defRPr>
        </a:defPPr>
      </a:lstStyle>
    </a:lnDef>
  </a:objectDefaults>
  <a:extraClrSchemeLst>
    <a:extraClrScheme>
      <a:clrScheme name="Quadrant 1">
        <a:dk1>
          <a:srgbClr val="5C5674"/>
        </a:dk1>
        <a:lt1>
          <a:srgbClr val="FFFFFF"/>
        </a:lt1>
        <a:dk2>
          <a:srgbClr val="85986A"/>
        </a:dk2>
        <a:lt2>
          <a:srgbClr val="FFFFFF"/>
        </a:lt2>
        <a:accent1>
          <a:srgbClr val="666633"/>
        </a:accent1>
        <a:accent2>
          <a:srgbClr val="ADC5B8"/>
        </a:accent2>
        <a:accent3>
          <a:srgbClr val="C2CAB9"/>
        </a:accent3>
        <a:accent4>
          <a:srgbClr val="DADADA"/>
        </a:accent4>
        <a:accent5>
          <a:srgbClr val="B8B8AD"/>
        </a:accent5>
        <a:accent6>
          <a:srgbClr val="9CB2A6"/>
        </a:accent6>
        <a:hlink>
          <a:srgbClr val="FFCC00"/>
        </a:hlink>
        <a:folHlink>
          <a:srgbClr val="FFFF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Quadrant 2">
        <a:dk1>
          <a:srgbClr val="000000"/>
        </a:dk1>
        <a:lt1>
          <a:srgbClr val="FFFFFF"/>
        </a:lt1>
        <a:dk2>
          <a:srgbClr val="420000"/>
        </a:dk2>
        <a:lt2>
          <a:srgbClr val="660000"/>
        </a:lt2>
        <a:accent1>
          <a:srgbClr val="CCCC00"/>
        </a:accent1>
        <a:accent2>
          <a:srgbClr val="999966"/>
        </a:accent2>
        <a:accent3>
          <a:srgbClr val="FFFFFF"/>
        </a:accent3>
        <a:accent4>
          <a:srgbClr val="000000"/>
        </a:accent4>
        <a:accent5>
          <a:srgbClr val="E2E2AA"/>
        </a:accent5>
        <a:accent6>
          <a:srgbClr val="8A8A5C"/>
        </a:accent6>
        <a:hlink>
          <a:srgbClr val="996633"/>
        </a:hlink>
        <a:folHlink>
          <a:srgbClr val="9933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Quadrant 3">
        <a:dk1>
          <a:srgbClr val="618052"/>
        </a:dk1>
        <a:lt1>
          <a:srgbClr val="FFFFE3"/>
        </a:lt1>
        <a:dk2>
          <a:srgbClr val="162E36"/>
        </a:dk2>
        <a:lt2>
          <a:srgbClr val="FFFFFF"/>
        </a:lt2>
        <a:accent1>
          <a:srgbClr val="336699"/>
        </a:accent1>
        <a:accent2>
          <a:srgbClr val="69888B"/>
        </a:accent2>
        <a:accent3>
          <a:srgbClr val="ABADAE"/>
        </a:accent3>
        <a:accent4>
          <a:srgbClr val="DADAC2"/>
        </a:accent4>
        <a:accent5>
          <a:srgbClr val="ADB8CA"/>
        </a:accent5>
        <a:accent6>
          <a:srgbClr val="5E7B7D"/>
        </a:accent6>
        <a:hlink>
          <a:srgbClr val="FFCC00"/>
        </a:hlink>
        <a:folHlink>
          <a:srgbClr val="FFFF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Quadrant 4">
        <a:dk1>
          <a:srgbClr val="000000"/>
        </a:dk1>
        <a:lt1>
          <a:srgbClr val="FFFFFF"/>
        </a:lt1>
        <a:dk2>
          <a:srgbClr val="000000"/>
        </a:dk2>
        <a:lt2>
          <a:srgbClr val="CC0000"/>
        </a:lt2>
        <a:accent1>
          <a:srgbClr val="FFCC00"/>
        </a:accent1>
        <a:accent2>
          <a:srgbClr val="3366CC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2D5CB9"/>
        </a:accent6>
        <a:hlink>
          <a:srgbClr val="666699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Quadrant 5">
        <a:dk1>
          <a:srgbClr val="666699"/>
        </a:dk1>
        <a:lt1>
          <a:srgbClr val="FFFFFF"/>
        </a:lt1>
        <a:dk2>
          <a:srgbClr val="000033"/>
        </a:dk2>
        <a:lt2>
          <a:srgbClr val="FFFFFF"/>
        </a:lt2>
        <a:accent1>
          <a:srgbClr val="9966FF"/>
        </a:accent1>
        <a:accent2>
          <a:srgbClr val="CCCCFF"/>
        </a:accent2>
        <a:accent3>
          <a:srgbClr val="AAAAAD"/>
        </a:accent3>
        <a:accent4>
          <a:srgbClr val="DADADA"/>
        </a:accent4>
        <a:accent5>
          <a:srgbClr val="CAB8FF"/>
        </a:accent5>
        <a:accent6>
          <a:srgbClr val="B9B9E7"/>
        </a:accent6>
        <a:hlink>
          <a:srgbClr val="CCCC00"/>
        </a:hlink>
        <a:folHlink>
          <a:srgbClr val="CC99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Quadrant 6">
        <a:dk1>
          <a:srgbClr val="000000"/>
        </a:dk1>
        <a:lt1>
          <a:srgbClr val="FFFFFF"/>
        </a:lt1>
        <a:dk2>
          <a:srgbClr val="000000"/>
        </a:dk2>
        <a:lt2>
          <a:srgbClr val="669966"/>
        </a:lt2>
        <a:accent1>
          <a:srgbClr val="CCCCFF"/>
        </a:accent1>
        <a:accent2>
          <a:srgbClr val="9999CC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8A8AB9"/>
        </a:accent6>
        <a:hlink>
          <a:srgbClr val="000066"/>
        </a:hlink>
        <a:folHlink>
          <a:srgbClr val="3333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Quadrant 7">
        <a:dk1>
          <a:srgbClr val="0099CC"/>
        </a:dk1>
        <a:lt1>
          <a:srgbClr val="FFFFFF"/>
        </a:lt1>
        <a:dk2>
          <a:srgbClr val="000099"/>
        </a:dk2>
        <a:lt2>
          <a:srgbClr val="FFFFFF"/>
        </a:lt2>
        <a:accent1>
          <a:srgbClr val="0099CC"/>
        </a:accent1>
        <a:accent2>
          <a:srgbClr val="6600FF"/>
        </a:accent2>
        <a:accent3>
          <a:srgbClr val="AAAACA"/>
        </a:accent3>
        <a:accent4>
          <a:srgbClr val="DADADA"/>
        </a:accent4>
        <a:accent5>
          <a:srgbClr val="AACAE2"/>
        </a:accent5>
        <a:accent6>
          <a:srgbClr val="5C00E7"/>
        </a:accent6>
        <a:hlink>
          <a:srgbClr val="FFCC00"/>
        </a:hlink>
        <a:folHlink>
          <a:srgbClr val="00CC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Quadrant 8">
        <a:dk1>
          <a:srgbClr val="000033"/>
        </a:dk1>
        <a:lt1>
          <a:srgbClr val="FFFFFF"/>
        </a:lt1>
        <a:dk2>
          <a:srgbClr val="003366"/>
        </a:dk2>
        <a:lt2>
          <a:srgbClr val="275C6D"/>
        </a:lt2>
        <a:accent1>
          <a:srgbClr val="A7D2DF"/>
        </a:accent1>
        <a:accent2>
          <a:srgbClr val="108DA6"/>
        </a:accent2>
        <a:accent3>
          <a:srgbClr val="FFFFFF"/>
        </a:accent3>
        <a:accent4>
          <a:srgbClr val="00002A"/>
        </a:accent4>
        <a:accent5>
          <a:srgbClr val="D0E5EC"/>
        </a:accent5>
        <a:accent6>
          <a:srgbClr val="0D7F96"/>
        </a:accent6>
        <a:hlink>
          <a:srgbClr val="666699"/>
        </a:hlink>
        <a:folHlink>
          <a:srgbClr val="9999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Quadrant 9">
        <a:dk1>
          <a:srgbClr val="CC3300"/>
        </a:dk1>
        <a:lt1>
          <a:srgbClr val="FFFFFF"/>
        </a:lt1>
        <a:dk2>
          <a:srgbClr val="000000"/>
        </a:dk2>
        <a:lt2>
          <a:srgbClr val="FFFFCC"/>
        </a:lt2>
        <a:accent1>
          <a:srgbClr val="FF9900"/>
        </a:accent1>
        <a:accent2>
          <a:srgbClr val="993300"/>
        </a:accent2>
        <a:accent3>
          <a:srgbClr val="AAAAAA"/>
        </a:accent3>
        <a:accent4>
          <a:srgbClr val="DADADA"/>
        </a:accent4>
        <a:accent5>
          <a:srgbClr val="FFCAAA"/>
        </a:accent5>
        <a:accent6>
          <a:srgbClr val="8A2D00"/>
        </a:accent6>
        <a:hlink>
          <a:srgbClr val="CEC5A2"/>
        </a:hlink>
        <a:folHlink>
          <a:srgbClr val="DDDDDD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Quadrant</Template>
  <TotalTime>37312</TotalTime>
  <Words>1611</Words>
  <Application>Microsoft Macintosh PowerPoint</Application>
  <PresentationFormat>On-screen Show (4:3)</PresentationFormat>
  <Paragraphs>410</Paragraphs>
  <Slides>43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4" baseType="lpstr">
      <vt:lpstr>Quadrant</vt:lpstr>
      <vt:lpstr>CS 235: User Interface Design April 14 Class Meeting</vt:lpstr>
      <vt:lpstr>Some Sources of Data for Visualization</vt:lpstr>
      <vt:lpstr>Data Visualization</vt:lpstr>
      <vt:lpstr>What is Data Analysis?</vt:lpstr>
      <vt:lpstr>Data Analysis Tools</vt:lpstr>
      <vt:lpstr>Data Analysis Tools, cont’d</vt:lpstr>
      <vt:lpstr>Data Analysis Tools, cont’d</vt:lpstr>
      <vt:lpstr>Why Analyze Data?</vt:lpstr>
      <vt:lpstr>Becoming Acquainted with a Data Set</vt:lpstr>
      <vt:lpstr>Tables vs. Graphs</vt:lpstr>
      <vt:lpstr>Tables vs. Graphs, cont’d</vt:lpstr>
      <vt:lpstr>Tables vs. Graphs, cont’d</vt:lpstr>
      <vt:lpstr>Tables vs. Graphs, cont’d</vt:lpstr>
      <vt:lpstr>What is Data Visualization?</vt:lpstr>
      <vt:lpstr>A Brief History of Data Visualization</vt:lpstr>
      <vt:lpstr>A Brief History of Data Visualization, cont’d</vt:lpstr>
      <vt:lpstr>A Brief History of Data Visualization, cont’d</vt:lpstr>
      <vt:lpstr>A Brief History of Data Visualization, cont’d</vt:lpstr>
      <vt:lpstr>A Brief History of Data Visualization, cont’d</vt:lpstr>
      <vt:lpstr>A Brief History of Data Visualization, cont’d</vt:lpstr>
      <vt:lpstr>A Brief History of Data Visualization, cont’d</vt:lpstr>
      <vt:lpstr>What is Data Visualization? cont’d</vt:lpstr>
      <vt:lpstr>Traits of Meaningful Data</vt:lpstr>
      <vt:lpstr>Traits of Meaningful Data, cont’d</vt:lpstr>
      <vt:lpstr>Traits of Meaningful Data, cont’d</vt:lpstr>
      <vt:lpstr>Traits of Meaningful Data, cont’d</vt:lpstr>
      <vt:lpstr>Visual Perception</vt:lpstr>
      <vt:lpstr>Visual Perception, cont’d</vt:lpstr>
      <vt:lpstr>Visual Perception, cont’d</vt:lpstr>
      <vt:lpstr>Make Abstract Data Visible</vt:lpstr>
      <vt:lpstr>Make Abstract Data Visible, cont’d</vt:lpstr>
      <vt:lpstr>Make Abstract Data Visible, cont’d</vt:lpstr>
      <vt:lpstr>Pre-Attentive Attributes</vt:lpstr>
      <vt:lpstr>Pre-Attentive Attributes, cont’d</vt:lpstr>
      <vt:lpstr>Use of Pre-Attentive Attributes</vt:lpstr>
      <vt:lpstr>Use of Pre-Attentive Attributes, cont’d</vt:lpstr>
      <vt:lpstr>Use of Pre-Attentive Attributes, cont’d</vt:lpstr>
      <vt:lpstr>Use of Pre-Attentive Attributes, cont’d</vt:lpstr>
      <vt:lpstr>Quantitative Perceptions</vt:lpstr>
      <vt:lpstr>Prerequisites for a Successful Data Analyst</vt:lpstr>
      <vt:lpstr>Prerequisites, cont’d</vt:lpstr>
      <vt:lpstr>Prerequisites, cont’d</vt:lpstr>
      <vt:lpstr>Prerequisites, cont’d</vt:lpstr>
    </vt:vector>
  </TitlesOfParts>
  <Manager/>
  <Company>San Jose State University</Company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235: User Interface Design</dc:title>
  <dc:subject/>
  <dc:creator>Ronald Mak</dc:creator>
  <cp:keywords/>
  <dc:description/>
  <cp:lastModifiedBy>Ronald Mak</cp:lastModifiedBy>
  <cp:revision>555</cp:revision>
  <dcterms:created xsi:type="dcterms:W3CDTF">2008-01-12T03:52:55Z</dcterms:created>
  <dcterms:modified xsi:type="dcterms:W3CDTF">2015-04-14T06:18:08Z</dcterms:modified>
  <cp:category/>
</cp:coreProperties>
</file>